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6858000" cx="12192000"/>
  <p:notesSz cx="6858000" cy="9144000"/>
  <p:embeddedFontLst>
    <p:embeddedFont>
      <p:font typeface="Montserrat SemiBold"/>
      <p:regular r:id="rId44"/>
      <p:bold r:id="rId45"/>
      <p:italic r:id="rId46"/>
      <p:boldItalic r:id="rId47"/>
    </p:embeddedFont>
    <p:embeddedFont>
      <p:font typeface="Tahoma"/>
      <p:regular r:id="rId48"/>
      <p:bold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0" roundtripDataSignature="AMtx7mjNvK4pG9EUIWv06s2gqc7eGU8+H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96349FE-7AD8-474E-BE9C-A1E22BBFF393}">
  <a:tblStyle styleId="{796349FE-7AD8-474E-BE9C-A1E22BBFF393}"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font" Target="fonts/MontserratSemiBold-regular.fntdata"/><Relationship Id="rId43" Type="http://schemas.openxmlformats.org/officeDocument/2006/relationships/slide" Target="slides/slide38.xml"/><Relationship Id="rId46" Type="http://schemas.openxmlformats.org/officeDocument/2006/relationships/font" Target="fonts/MontserratSemiBold-italic.fntdata"/><Relationship Id="rId45" Type="http://schemas.openxmlformats.org/officeDocument/2006/relationships/font" Target="fonts/MontserratSemiBold-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Tahoma-regular.fntdata"/><Relationship Id="rId47" Type="http://schemas.openxmlformats.org/officeDocument/2006/relationships/font" Target="fonts/MontserratSemiBold-boldItalic.fntdata"/><Relationship Id="rId49" Type="http://schemas.openxmlformats.org/officeDocument/2006/relationships/font" Target="fonts/Tahoma-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f4be45eb84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Clr>
                <a:schemeClr val="dk1"/>
              </a:buClr>
              <a:buSzPts val="1100"/>
              <a:buFont typeface="Arial"/>
              <a:buNone/>
            </a:pPr>
            <a:r>
              <a:rPr b="1" lang="en-US" u="sng">
                <a:solidFill>
                  <a:schemeClr val="dk2"/>
                </a:solidFill>
                <a:latin typeface="Montserrat SemiBold"/>
                <a:ea typeface="Montserrat SemiBold"/>
                <a:cs typeface="Montserrat SemiBold"/>
                <a:sym typeface="Montserrat SemiBold"/>
              </a:rPr>
              <a:t>Speaker Notes:</a:t>
            </a:r>
            <a:endParaRPr b="1">
              <a:solidFill>
                <a:schemeClr val="dk2"/>
              </a:solidFill>
              <a:latin typeface="Montserrat SemiBold"/>
              <a:ea typeface="Montserrat SemiBold"/>
              <a:cs typeface="Montserrat SemiBold"/>
              <a:sym typeface="Montserrat SemiBold"/>
            </a:endParaRPr>
          </a:p>
          <a:p>
            <a:pPr indent="0" lvl="0" marL="158750" rtl="0" algn="l">
              <a:lnSpc>
                <a:spcPct val="100000"/>
              </a:lnSpc>
              <a:spcBef>
                <a:spcPts val="0"/>
              </a:spcBef>
              <a:spcAft>
                <a:spcPts val="0"/>
              </a:spcAft>
              <a:buClr>
                <a:schemeClr val="dk1"/>
              </a:buClr>
              <a:buSzPts val="1100"/>
              <a:buFont typeface="Arial"/>
              <a:buNone/>
            </a:pPr>
            <a:r>
              <a:t/>
            </a:r>
            <a:endParaRPr b="1">
              <a:solidFill>
                <a:schemeClr val="dk2"/>
              </a:solidFill>
              <a:latin typeface="Montserrat SemiBold"/>
              <a:ea typeface="Montserrat SemiBold"/>
              <a:cs typeface="Montserrat SemiBold"/>
              <a:sym typeface="Montserrat SemiBold"/>
            </a:endParaRPr>
          </a:p>
          <a:p>
            <a:pPr indent="0" lvl="0" marL="158750" rtl="0" algn="l">
              <a:lnSpc>
                <a:spcPct val="100000"/>
              </a:lnSpc>
              <a:spcBef>
                <a:spcPts val="0"/>
              </a:spcBef>
              <a:spcAft>
                <a:spcPts val="0"/>
              </a:spcAft>
              <a:buSzPts val="1100"/>
              <a:buNone/>
            </a:pPr>
            <a:r>
              <a:rPr b="0" lang="en-US">
                <a:solidFill>
                  <a:schemeClr val="dk2"/>
                </a:solidFill>
                <a:latin typeface="Montserrat SemiBold"/>
                <a:ea typeface="Montserrat SemiBold"/>
                <a:cs typeface="Montserrat SemiBold"/>
                <a:sym typeface="Montserrat SemiBold"/>
              </a:rPr>
              <a:t>The lessons and activities in this section help learners explore their identities, engage with others (both individuals and the larger collective) online in empathic, ethical, and positive ways, and counteract the risks the digital world may come with to protect their physical and mental health.</a:t>
            </a:r>
            <a:endParaRPr/>
          </a:p>
          <a:p>
            <a:pPr indent="0" lvl="0" marL="0" rtl="0" algn="l">
              <a:lnSpc>
                <a:spcPct val="100000"/>
              </a:lnSpc>
              <a:spcBef>
                <a:spcPts val="0"/>
              </a:spcBef>
              <a:spcAft>
                <a:spcPts val="0"/>
              </a:spcAft>
              <a:buSzPts val="1100"/>
              <a:buNone/>
            </a:pPr>
            <a:r>
              <a:t/>
            </a:r>
            <a:endParaRPr/>
          </a:p>
        </p:txBody>
      </p:sp>
      <p:sp>
        <p:nvSpPr>
          <p:cNvPr id="90" name="Google Shape;90;g2f4be45eb84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US" u="sng">
                <a:solidFill>
                  <a:schemeClr val="dk2"/>
                </a:solidFill>
                <a:latin typeface="Montserrat SemiBold"/>
                <a:ea typeface="Montserrat SemiBold"/>
                <a:cs typeface="Montserrat SemiBold"/>
                <a:sym typeface="Montserrat SemiBold"/>
              </a:rPr>
              <a:t>Speaker Notes:</a:t>
            </a: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1" sz="1100" u="sng"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LESSON OBJECTIVE</a:t>
            </a:r>
            <a:endParaRPr/>
          </a:p>
          <a:p>
            <a:pPr indent="0" lvl="0" marL="0" rtl="0" algn="l">
              <a:lnSpc>
                <a:spcPct val="100000"/>
              </a:lnSpc>
              <a:spcBef>
                <a:spcPts val="0"/>
              </a:spcBef>
              <a:spcAft>
                <a:spcPts val="0"/>
              </a:spcAft>
              <a:buClr>
                <a:schemeClr val="dk1"/>
              </a:buClr>
              <a:buSzPts val="1100"/>
              <a:buFont typeface="Arial"/>
              <a:buNone/>
            </a:pPr>
            <a:r>
              <a:rPr b="0" lang="en-US" sz="1100" u="none" cap="none" strike="noStrike">
                <a:solidFill>
                  <a:schemeClr val="dk2"/>
                </a:solidFill>
                <a:latin typeface="Montserrat SemiBold"/>
                <a:ea typeface="Montserrat SemiBold"/>
                <a:cs typeface="Montserrat SemiBold"/>
                <a:sym typeface="Montserrat SemiBold"/>
              </a:rPr>
              <a:t>Students will learn about the concept of advocacy by identifying an issue that affects their community and brainstorming two changes that they want to see in the future concerning that problem.</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ESTIMATED TIME</a:t>
            </a:r>
            <a:endParaRPr/>
          </a:p>
          <a:p>
            <a:pPr indent="0" lvl="0" marL="0" rtl="0" algn="l">
              <a:lnSpc>
                <a:spcPct val="100000"/>
              </a:lnSpc>
              <a:spcBef>
                <a:spcPts val="0"/>
              </a:spcBef>
              <a:spcAft>
                <a:spcPts val="0"/>
              </a:spcAft>
              <a:buClr>
                <a:schemeClr val="dk1"/>
              </a:buClr>
              <a:buSzPts val="1100"/>
              <a:buFont typeface="Arial"/>
              <a:buNone/>
            </a:pPr>
            <a:r>
              <a:rPr b="0" lang="en-US" sz="1100" u="none" cap="none" strike="noStrike">
                <a:solidFill>
                  <a:schemeClr val="dk2"/>
                </a:solidFill>
                <a:latin typeface="Montserrat SemiBold"/>
                <a:ea typeface="Montserrat SemiBold"/>
                <a:cs typeface="Montserrat SemiBold"/>
                <a:sym typeface="Montserrat SemiBold"/>
              </a:rPr>
              <a:t>2 Days and 30 Minutes</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ESSENTIAL QUESTIONS</a:t>
            </a:r>
            <a:endParaRPr b="1">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What is a community?</a:t>
            </a:r>
            <a:endParaRPr b="0">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How can you identify and address issues in your community that are important to you?</a:t>
            </a:r>
            <a:endParaRPr/>
          </a:p>
          <a:p>
            <a:pPr indent="0" lvl="0" marL="0" rtl="0" algn="l">
              <a:lnSpc>
                <a:spcPct val="100000"/>
              </a:lnSpc>
              <a:spcBef>
                <a:spcPts val="0"/>
              </a:spcBef>
              <a:spcAft>
                <a:spcPts val="0"/>
              </a:spcAft>
              <a:buClr>
                <a:schemeClr val="dk1"/>
              </a:buClr>
              <a:buSzPts val="1100"/>
              <a:buFont typeface="Arial"/>
              <a:buNone/>
            </a:pPr>
            <a:r>
              <a:t/>
            </a:r>
            <a:endParaRPr b="1"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MATERIALS</a:t>
            </a:r>
            <a:endParaRPr b="1">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Poster Paper</a:t>
            </a:r>
            <a:endParaRPr b="0">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Projector</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PREPARATION</a:t>
            </a:r>
            <a:endParaRPr b="1">
              <a:solidFill>
                <a:schemeClr val="dk2"/>
              </a:solidFill>
              <a:latin typeface="Montserrat SemiBold"/>
              <a:ea typeface="Montserrat SemiBold"/>
              <a:cs typeface="Montserrat SemiBold"/>
              <a:sym typeface="Montserrat SemiBold"/>
            </a:endParaRPr>
          </a:p>
          <a:p>
            <a:pPr indent="-298450" lvl="0" marL="457200" marR="0" rtl="0" algn="l">
              <a:lnSpc>
                <a:spcPct val="100000"/>
              </a:lnSpc>
              <a:spcBef>
                <a:spcPts val="0"/>
              </a:spcBef>
              <a:spcAft>
                <a:spcPts val="0"/>
              </a:spcAft>
              <a:buClr>
                <a:srgbClr val="000000"/>
              </a:buClr>
              <a:buSzPts val="1100"/>
              <a:buFont typeface="Arial"/>
              <a:buChar char="●"/>
            </a:pPr>
            <a:r>
              <a:rPr b="0" lang="en-US" sz="1100" u="none" cap="none" strike="noStrike">
                <a:solidFill>
                  <a:schemeClr val="dk2"/>
                </a:solidFill>
                <a:latin typeface="Montserrat SemiBold"/>
                <a:ea typeface="Montserrat SemiBold"/>
                <a:cs typeface="Montserrat SemiBold"/>
                <a:sym typeface="Montserrat SemiBold"/>
              </a:rPr>
              <a:t>Identify a website used for advocacy that your students will be familiar with.</a:t>
            </a:r>
            <a:endParaRPr/>
          </a:p>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chemeClr val="dk2"/>
                </a:solidFill>
                <a:latin typeface="Arial"/>
                <a:ea typeface="Arial"/>
                <a:cs typeface="Arial"/>
                <a:sym typeface="Arial"/>
              </a:rPr>
              <a:t>There are several opportunities to localize content to your students’ experience and local context. These opportunities are flagged as “Teacher’s Notes” throughout. We suggest you read through the lesson ahead of time and prepare the examples before the lesson begins.</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i="1" lang="en-US" sz="1100" u="none" cap="none" strike="noStrike">
                <a:solidFill>
                  <a:schemeClr val="dk2"/>
                </a:solidFill>
                <a:latin typeface="Montserrat SemiBold"/>
                <a:ea typeface="Montserrat SemiBold"/>
                <a:cs typeface="Montserrat SemiBold"/>
                <a:sym typeface="Montserrat SemiBold"/>
              </a:rPr>
              <a:t>OPTIONAL: </a:t>
            </a:r>
            <a:r>
              <a:rPr b="1" lang="en-US" sz="1100" u="none" cap="none" strike="noStrike">
                <a:solidFill>
                  <a:schemeClr val="dk2"/>
                </a:solidFill>
                <a:latin typeface="Montserrat SemiBold"/>
                <a:ea typeface="Montserrat SemiBold"/>
                <a:cs typeface="Montserrat SemiBold"/>
                <a:sym typeface="Montserrat SemiBold"/>
              </a:rPr>
              <a:t>ISTE DIGCITCOMMIT COMPETENCY</a:t>
            </a:r>
            <a:endParaRPr b="1">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ENGAGED: I use technology and digital channels for civic engagement, to solve problems, and to be a force for good in both physical and virtual communities.</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SzPts val="1100"/>
              <a:buNone/>
            </a:pPr>
            <a:r>
              <a:t/>
            </a:r>
            <a:endParaRPr/>
          </a:p>
        </p:txBody>
      </p:sp>
      <p:sp>
        <p:nvSpPr>
          <p:cNvPr id="97" name="Google Shape;97;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1709cec2e75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805"/>
              </a:spcBef>
              <a:spcAft>
                <a:spcPts val="0"/>
              </a:spcAft>
              <a:buClr>
                <a:schemeClr val="dk1"/>
              </a:buClr>
              <a:buSzPts val="1100"/>
              <a:buFont typeface="Arial"/>
              <a:buNone/>
            </a:pPr>
            <a:r>
              <a:rPr b="1" lang="en-US" u="sng">
                <a:solidFill>
                  <a:schemeClr val="dk2"/>
                </a:solidFill>
                <a:latin typeface="Montserrat SemiBold"/>
                <a:ea typeface="Montserrat SemiBold"/>
                <a:cs typeface="Montserrat SemiBold"/>
                <a:sym typeface="Montserrat SemiBold"/>
              </a:rPr>
              <a:t>Speaker Notes:</a:t>
            </a: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805"/>
              </a:spcBef>
              <a:spcAft>
                <a:spcPts val="0"/>
              </a:spcAft>
              <a:buClr>
                <a:schemeClr val="dk1"/>
              </a:buClr>
              <a:buSzPts val="1100"/>
              <a:buFont typeface="Arial"/>
              <a:buNone/>
            </a:pPr>
            <a:r>
              <a:t/>
            </a: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805"/>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Part 1</a:t>
            </a:r>
            <a:endParaRPr/>
          </a:p>
          <a:p>
            <a:pPr indent="0" lvl="0" marL="0" rtl="0" algn="l">
              <a:lnSpc>
                <a:spcPct val="100000"/>
              </a:lnSpc>
              <a:spcBef>
                <a:spcPts val="805"/>
              </a:spcBef>
              <a:spcAft>
                <a:spcPts val="0"/>
              </a:spcAft>
              <a:buClr>
                <a:schemeClr val="dk1"/>
              </a:buClr>
              <a:buSzPts val="1100"/>
              <a:buFont typeface="Arial"/>
              <a:buNone/>
            </a:pPr>
            <a:r>
              <a:t/>
            </a: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790"/>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TELL YOUR STUDENTS</a:t>
            </a:r>
            <a:endParaRPr b="1" sz="1200">
              <a:solidFill>
                <a:schemeClr val="dk2"/>
              </a:solidFill>
              <a:latin typeface="Montserrat SemiBold"/>
              <a:ea typeface="Montserrat SemiBold"/>
              <a:cs typeface="Montserrat SemiBold"/>
              <a:sym typeface="Montserrat SemiBold"/>
            </a:endParaRPr>
          </a:p>
          <a:p>
            <a:pPr indent="0" lvl="0" marL="0" marR="556895" rtl="0" algn="l">
              <a:lnSpc>
                <a:spcPct val="112916"/>
              </a:lnSpc>
              <a:spcBef>
                <a:spcPts val="110"/>
              </a:spcBef>
              <a:spcAft>
                <a:spcPts val="0"/>
              </a:spcAft>
              <a:buClr>
                <a:schemeClr val="dk1"/>
              </a:buClr>
              <a:buSzPts val="1100"/>
              <a:buFont typeface="Arial"/>
              <a:buNone/>
            </a:pPr>
            <a:r>
              <a:rPr b="0" lang="en-US">
                <a:solidFill>
                  <a:schemeClr val="dk2"/>
                </a:solidFill>
                <a:latin typeface="Montserrat SemiBold"/>
                <a:ea typeface="Montserrat SemiBold"/>
                <a:cs typeface="Montserrat SemiBold"/>
                <a:sym typeface="Montserrat SemiBold"/>
              </a:rPr>
              <a:t>There are many aspects of our communities and surroundings that we appreciate. Maybe we are grateful for our friends. It could be that we enjoy getting to play on a particular sports team. Perhaps we love having the opportunity to listen to new music from artists we like.</a:t>
            </a:r>
            <a:endParaRPr/>
          </a:p>
          <a:p>
            <a:pPr indent="0" lvl="0" marL="0" marR="556895" rtl="0" algn="l">
              <a:lnSpc>
                <a:spcPct val="112916"/>
              </a:lnSpc>
              <a:spcBef>
                <a:spcPts val="110"/>
              </a:spcBef>
              <a:spcAft>
                <a:spcPts val="0"/>
              </a:spcAft>
              <a:buClr>
                <a:schemeClr val="dk1"/>
              </a:buClr>
              <a:buSzPts val="1100"/>
              <a:buFont typeface="Arial"/>
              <a:buNone/>
            </a:pPr>
            <a:r>
              <a:t/>
            </a:r>
            <a:endParaRPr b="0">
              <a:solidFill>
                <a:schemeClr val="dk2"/>
              </a:solidFill>
              <a:latin typeface="Montserrat SemiBold"/>
              <a:ea typeface="Montserrat SemiBold"/>
              <a:cs typeface="Montserrat SemiBold"/>
              <a:sym typeface="Montserrat SemiBold"/>
            </a:endParaRPr>
          </a:p>
          <a:p>
            <a:pPr indent="0" lvl="0" marL="0" marR="219708" rtl="0" algn="l">
              <a:lnSpc>
                <a:spcPct val="112916"/>
              </a:lnSpc>
              <a:spcBef>
                <a:spcPts val="855"/>
              </a:spcBef>
              <a:spcAft>
                <a:spcPts val="0"/>
              </a:spcAft>
              <a:buClr>
                <a:schemeClr val="dk1"/>
              </a:buClr>
              <a:buSzPts val="1100"/>
              <a:buFont typeface="Arial"/>
              <a:buNone/>
            </a:pPr>
            <a:r>
              <a:rPr b="0" lang="en-US">
                <a:solidFill>
                  <a:schemeClr val="dk2"/>
                </a:solidFill>
                <a:latin typeface="Montserrat SemiBold"/>
                <a:ea typeface="Montserrat SemiBold"/>
                <a:cs typeface="Montserrat SemiBold"/>
                <a:sym typeface="Montserrat SemiBold"/>
              </a:rPr>
              <a:t>However, sometimes there are aspects about our community that don’t sit well with us. Maybe the school just put a new dress code in place, requiring expensive clothes that we cannot afford. Perhaps an elected politician is trying to create laws that don’t consider our needs. It’s possible that the transportation options where we live are not designed to take us to the places that we need to go.</a:t>
            </a:r>
            <a:endParaRPr/>
          </a:p>
          <a:p>
            <a:pPr indent="0" lvl="0" marL="0" rtl="0" algn="l">
              <a:lnSpc>
                <a:spcPct val="100000"/>
              </a:lnSpc>
              <a:spcBef>
                <a:spcPts val="0"/>
              </a:spcBef>
              <a:spcAft>
                <a:spcPts val="0"/>
              </a:spcAft>
              <a:buSzPts val="1100"/>
              <a:buNone/>
            </a:pPr>
            <a:r>
              <a:t/>
            </a:r>
            <a:endParaRPr/>
          </a:p>
        </p:txBody>
      </p:sp>
      <p:sp>
        <p:nvSpPr>
          <p:cNvPr id="105" name="Google Shape;105;g1709cec2e75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3" name="Google Shape;11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27305" rtl="0" algn="l">
              <a:lnSpc>
                <a:spcPct val="112916"/>
              </a:lnSpc>
              <a:spcBef>
                <a:spcPts val="850"/>
              </a:spcBef>
              <a:spcAft>
                <a:spcPts val="0"/>
              </a:spcAft>
              <a:buClr>
                <a:schemeClr val="dk1"/>
              </a:buClr>
              <a:buSzPts val="1100"/>
              <a:buFont typeface="Arial"/>
              <a:buNone/>
            </a:pPr>
            <a:r>
              <a:rPr b="1" lang="en-US" u="sng">
                <a:solidFill>
                  <a:schemeClr val="dk2"/>
                </a:solidFill>
                <a:latin typeface="Montserrat SemiBold"/>
                <a:ea typeface="Montserrat SemiBold"/>
                <a:cs typeface="Montserrat SemiBold"/>
                <a:sym typeface="Montserrat SemiBold"/>
              </a:rPr>
              <a:t>Speaker Notes:</a:t>
            </a:r>
            <a:endParaRPr b="1">
              <a:solidFill>
                <a:schemeClr val="dk2"/>
              </a:solidFill>
              <a:latin typeface="Montserrat SemiBold"/>
              <a:ea typeface="Montserrat SemiBold"/>
              <a:cs typeface="Montserrat SemiBold"/>
              <a:sym typeface="Montserrat SemiBold"/>
            </a:endParaRPr>
          </a:p>
          <a:p>
            <a:pPr indent="0" lvl="0" marL="0" marR="27305" rtl="0" algn="l">
              <a:lnSpc>
                <a:spcPct val="112916"/>
              </a:lnSpc>
              <a:spcBef>
                <a:spcPts val="850"/>
              </a:spcBef>
              <a:spcAft>
                <a:spcPts val="0"/>
              </a:spcAft>
              <a:buClr>
                <a:schemeClr val="dk1"/>
              </a:buClr>
              <a:buSzPts val="1100"/>
              <a:buFont typeface="Arial"/>
              <a:buNone/>
            </a:pPr>
            <a:r>
              <a:t/>
            </a:r>
            <a:endParaRPr b="1">
              <a:solidFill>
                <a:schemeClr val="dk2"/>
              </a:solidFill>
              <a:latin typeface="Montserrat SemiBold"/>
              <a:ea typeface="Montserrat SemiBold"/>
              <a:cs typeface="Montserrat SemiBold"/>
              <a:sym typeface="Montserrat SemiBold"/>
            </a:endParaRPr>
          </a:p>
          <a:p>
            <a:pPr indent="0" lvl="0" marL="0" marR="27305" rtl="0" algn="l">
              <a:lnSpc>
                <a:spcPct val="112916"/>
              </a:lnSpc>
              <a:spcBef>
                <a:spcPts val="850"/>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TELL YOUR STUDENTS</a:t>
            </a:r>
            <a:endParaRPr/>
          </a:p>
          <a:p>
            <a:pPr indent="0" lvl="0" marL="0" marR="27305" rtl="0" algn="l">
              <a:lnSpc>
                <a:spcPct val="112916"/>
              </a:lnSpc>
              <a:spcBef>
                <a:spcPts val="850"/>
              </a:spcBef>
              <a:spcAft>
                <a:spcPts val="0"/>
              </a:spcAft>
              <a:buClr>
                <a:schemeClr val="dk1"/>
              </a:buClr>
              <a:buSzPts val="1100"/>
              <a:buFont typeface="Arial"/>
              <a:buNone/>
            </a:pPr>
            <a:r>
              <a:rPr b="0" lang="en-US">
                <a:solidFill>
                  <a:schemeClr val="dk2"/>
                </a:solidFill>
                <a:latin typeface="Montserrat SemiBold"/>
                <a:ea typeface="Montserrat SemiBold"/>
                <a:cs typeface="Montserrat SemiBold"/>
                <a:sym typeface="Montserrat SemiBold"/>
              </a:rPr>
              <a:t>Let’s say you noticed that you had to take several buses and a long walk to reach the nearest Gebeya.</a:t>
            </a:r>
            <a:endParaRPr/>
          </a:p>
          <a:p>
            <a:pPr indent="0" lvl="0" marL="0" rtl="0" algn="l">
              <a:lnSpc>
                <a:spcPct val="100000"/>
              </a:lnSpc>
              <a:spcBef>
                <a:spcPts val="0"/>
              </a:spcBef>
              <a:spcAft>
                <a:spcPts val="0"/>
              </a:spcAft>
              <a:buClr>
                <a:schemeClr val="dk1"/>
              </a:buClr>
              <a:buSzPts val="1100"/>
              <a:buFont typeface="Arial"/>
              <a:buNone/>
            </a:pPr>
            <a:r>
              <a:t/>
            </a:r>
            <a:endParaRPr b="1">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0"/>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ASK YOUR STUDENTS</a:t>
            </a:r>
            <a:endParaRPr/>
          </a:p>
          <a:p>
            <a:pPr indent="-298450" lvl="0" marL="457200" marR="161925" rtl="0" algn="l">
              <a:lnSpc>
                <a:spcPct val="100000"/>
              </a:lnSpc>
              <a:spcBef>
                <a:spcPts val="10"/>
              </a:spcBef>
              <a:spcAft>
                <a:spcPts val="0"/>
              </a:spcAft>
              <a:buClr>
                <a:srgbClr val="67788A"/>
              </a:buClr>
              <a:buSzPts val="1100"/>
              <a:buChar char="●"/>
            </a:pPr>
            <a:r>
              <a:rPr b="0" lang="en-US">
                <a:solidFill>
                  <a:schemeClr val="dk2"/>
                </a:solidFill>
                <a:latin typeface="Montserrat SemiBold"/>
                <a:ea typeface="Montserrat SemiBold"/>
                <a:cs typeface="Montserrat SemiBold"/>
                <a:sym typeface="Montserrat SemiBold"/>
              </a:rPr>
              <a:t>How might you try to change that?</a:t>
            </a:r>
            <a:endParaRPr/>
          </a:p>
          <a:p>
            <a:pPr indent="-298450" lvl="0" marL="457200" marR="161925" rtl="0" algn="l">
              <a:lnSpc>
                <a:spcPct val="103750"/>
              </a:lnSpc>
              <a:spcBef>
                <a:spcPts val="0"/>
              </a:spcBef>
              <a:spcAft>
                <a:spcPts val="0"/>
              </a:spcAft>
              <a:buClr>
                <a:srgbClr val="67788A"/>
              </a:buClr>
              <a:buSzPts val="1100"/>
              <a:buChar char="●"/>
            </a:pPr>
            <a:r>
              <a:rPr b="0" lang="en-US">
                <a:solidFill>
                  <a:schemeClr val="dk2"/>
                </a:solidFill>
                <a:latin typeface="Montserrat SemiBold"/>
                <a:ea typeface="Montserrat SemiBold"/>
                <a:cs typeface="Montserrat SemiBold"/>
                <a:sym typeface="Montserrat SemiBold"/>
              </a:rPr>
              <a:t>Are there individuals you might reach out to who can help you?</a:t>
            </a:r>
            <a:endParaRPr/>
          </a:p>
          <a:p>
            <a:pPr indent="-298450" lvl="0" marL="457200" marR="161925" rtl="0" algn="l">
              <a:lnSpc>
                <a:spcPct val="103750"/>
              </a:lnSpc>
              <a:spcBef>
                <a:spcPts val="0"/>
              </a:spcBef>
              <a:spcAft>
                <a:spcPts val="0"/>
              </a:spcAft>
              <a:buClr>
                <a:srgbClr val="67788A"/>
              </a:buClr>
              <a:buSzPts val="1100"/>
              <a:buChar char="●"/>
            </a:pPr>
            <a:r>
              <a:rPr b="0" lang="en-US">
                <a:solidFill>
                  <a:schemeClr val="dk2"/>
                </a:solidFill>
                <a:latin typeface="Montserrat SemiBold"/>
                <a:ea typeface="Montserrat SemiBold"/>
                <a:cs typeface="Montserrat SemiBold"/>
                <a:sym typeface="Montserrat SemiBold"/>
              </a:rPr>
              <a:t>Maybe you have friends who experience some of the same problems as you. How might you all stand up for yourselves?</a:t>
            </a:r>
            <a:endParaRPr/>
          </a:p>
          <a:p>
            <a:pPr indent="0" lvl="0" marL="0" marR="161925" rtl="0" algn="l">
              <a:lnSpc>
                <a:spcPct val="100000"/>
              </a:lnSpc>
              <a:spcBef>
                <a:spcPts val="0"/>
              </a:spcBef>
              <a:spcAft>
                <a:spcPts val="0"/>
              </a:spcAft>
              <a:buClr>
                <a:schemeClr val="dk1"/>
              </a:buClr>
              <a:buSzPts val="1100"/>
              <a:buFont typeface="Arial"/>
              <a:buNone/>
            </a:pPr>
            <a:r>
              <a:t/>
            </a:r>
            <a:endParaRPr b="1">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0"/>
              </a:spcBef>
              <a:spcAft>
                <a:spcPts val="0"/>
              </a:spcAft>
              <a:buClr>
                <a:schemeClr val="dk1"/>
              </a:buClr>
              <a:buSzPts val="1100"/>
              <a:buFont typeface="Arial"/>
              <a:buNone/>
            </a:pPr>
            <a:r>
              <a:t/>
            </a:r>
            <a:endParaRPr b="0" i="0" sz="1100" u="none" cap="none" strike="noStrike">
              <a:solidFill>
                <a:schemeClr val="dk2"/>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1709cec2e75_0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161925" rtl="0" algn="l">
              <a:lnSpc>
                <a:spcPct val="100000"/>
              </a:lnSpc>
              <a:spcBef>
                <a:spcPts val="700"/>
              </a:spcBef>
              <a:spcAft>
                <a:spcPts val="0"/>
              </a:spcAft>
              <a:buClr>
                <a:schemeClr val="dk1"/>
              </a:buClr>
              <a:buSzPts val="1100"/>
              <a:buFont typeface="Arial"/>
              <a:buNone/>
            </a:pPr>
            <a:r>
              <a:rPr b="1" lang="en-US" sz="1200" u="sng">
                <a:solidFill>
                  <a:schemeClr val="dk2"/>
                </a:solidFill>
                <a:latin typeface="Montserrat SemiBold"/>
                <a:ea typeface="Montserrat SemiBold"/>
                <a:cs typeface="Montserrat SemiBold"/>
                <a:sym typeface="Montserrat SemiBold"/>
              </a:rPr>
              <a:t>Speaker Notes:</a:t>
            </a:r>
            <a:endParaRPr b="1" sz="1200">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700"/>
              </a:spcBef>
              <a:spcAft>
                <a:spcPts val="0"/>
              </a:spcAft>
              <a:buClr>
                <a:schemeClr val="dk1"/>
              </a:buClr>
              <a:buSzPts val="1100"/>
              <a:buFont typeface="Arial"/>
              <a:buNone/>
            </a:pPr>
            <a:r>
              <a:t/>
            </a:r>
            <a:endParaRPr b="1" sz="1200">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700"/>
              </a:spcBef>
              <a:spcAft>
                <a:spcPts val="0"/>
              </a:spcAft>
              <a:buClr>
                <a:schemeClr val="dk1"/>
              </a:buClr>
              <a:buSzPts val="1100"/>
              <a:buFont typeface="Arial"/>
              <a:buNone/>
            </a:pPr>
            <a:r>
              <a:rPr b="1" lang="en-US" sz="1200">
                <a:solidFill>
                  <a:schemeClr val="dk2"/>
                </a:solidFill>
                <a:latin typeface="Montserrat SemiBold"/>
                <a:ea typeface="Montserrat SemiBold"/>
                <a:cs typeface="Montserrat SemiBold"/>
                <a:sym typeface="Montserrat SemiBold"/>
              </a:rPr>
              <a:t>TELL YOUR STUDENTS</a:t>
            </a:r>
            <a:endParaRPr/>
          </a:p>
          <a:p>
            <a:pPr indent="0" lvl="0" marL="0" marR="161925" rtl="0" algn="l">
              <a:lnSpc>
                <a:spcPct val="112916"/>
              </a:lnSpc>
              <a:spcBef>
                <a:spcPts val="110"/>
              </a:spcBef>
              <a:spcAft>
                <a:spcPts val="0"/>
              </a:spcAft>
              <a:buClr>
                <a:schemeClr val="dk1"/>
              </a:buClr>
              <a:buSzPts val="1100"/>
              <a:buFont typeface="Arial"/>
              <a:buNone/>
            </a:pPr>
            <a:r>
              <a:rPr b="0" lang="en-US" sz="1200">
                <a:solidFill>
                  <a:schemeClr val="dk2"/>
                </a:solidFill>
                <a:latin typeface="Montserrat SemiBold"/>
                <a:ea typeface="Montserrat SemiBold"/>
                <a:cs typeface="Montserrat SemiBold"/>
                <a:sym typeface="Montserrat SemiBold"/>
              </a:rPr>
              <a:t>Now we are going to identify one issue in your community that you’re passionate about and some next steps you and the community might take to solve a problem.</a:t>
            </a:r>
            <a:endParaRPr/>
          </a:p>
          <a:p>
            <a:pPr indent="0" lvl="0" marL="0" marR="161925" rtl="0" algn="l">
              <a:lnSpc>
                <a:spcPct val="100000"/>
              </a:lnSpc>
              <a:spcBef>
                <a:spcPts val="0"/>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200">
                <a:solidFill>
                  <a:schemeClr val="dk2"/>
                </a:solidFill>
                <a:latin typeface="Montserrat SemiBold"/>
                <a:ea typeface="Montserrat SemiBold"/>
                <a:cs typeface="Montserrat SemiBold"/>
                <a:sym typeface="Montserrat SemiBold"/>
              </a:rPr>
              <a:t>ASSIGNMENT</a:t>
            </a:r>
            <a:endParaRPr/>
          </a:p>
          <a:p>
            <a:pPr indent="0" lvl="0" marL="0" marR="161925" rtl="0" algn="l">
              <a:lnSpc>
                <a:spcPct val="112916"/>
              </a:lnSpc>
              <a:spcBef>
                <a:spcPts val="755"/>
              </a:spcBef>
              <a:spcAft>
                <a:spcPts val="0"/>
              </a:spcAft>
              <a:buClr>
                <a:schemeClr val="dk1"/>
              </a:buClr>
              <a:buSzPts val="1100"/>
              <a:buFont typeface="Arial"/>
              <a:buNone/>
            </a:pPr>
            <a:r>
              <a:rPr b="0" lang="en-US" sz="1200">
                <a:solidFill>
                  <a:schemeClr val="dk2"/>
                </a:solidFill>
                <a:latin typeface="Montserrat SemiBold"/>
                <a:ea typeface="Montserrat SemiBold"/>
                <a:cs typeface="Montserrat SemiBold"/>
                <a:sym typeface="Montserrat SemiBold"/>
              </a:rPr>
              <a:t>Split students into groups of three. Give each group time in the current session and at least two full days to 1) research a problem impacting their community, identifying at least two ways the issue is affecting their community and two ways to potentially solve the problem, and 2) develop a poster that provides information on the identified issue and potential solutions that they will present to the larger group as part of a “gallery walk.”</a:t>
            </a:r>
            <a:endParaRPr/>
          </a:p>
          <a:p>
            <a:pPr indent="0" lvl="0" marL="0" marR="161925" rtl="0" algn="l">
              <a:lnSpc>
                <a:spcPct val="100000"/>
              </a:lnSpc>
              <a:spcBef>
                <a:spcPts val="0"/>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0"/>
              </a:spcBef>
              <a:spcAft>
                <a:spcPts val="0"/>
              </a:spcAft>
              <a:buClr>
                <a:schemeClr val="dk1"/>
              </a:buClr>
              <a:buSzPts val="1100"/>
              <a:buFont typeface="Arial"/>
              <a:buNone/>
            </a:pPr>
            <a:r>
              <a:rPr b="1" lang="en-US" sz="1200">
                <a:solidFill>
                  <a:schemeClr val="dk2"/>
                </a:solidFill>
                <a:latin typeface="Montserrat SemiBold"/>
                <a:ea typeface="Montserrat SemiBold"/>
                <a:cs typeface="Montserrat SemiBold"/>
                <a:sym typeface="Montserrat SemiBold"/>
              </a:rPr>
              <a:t>TELL YOUR STUDENTS</a:t>
            </a:r>
            <a:endParaRPr/>
          </a:p>
          <a:p>
            <a:pPr indent="0" lvl="0" marL="0" marR="161925" rtl="0" algn="l">
              <a:lnSpc>
                <a:spcPct val="100000"/>
              </a:lnSpc>
              <a:spcBef>
                <a:spcPts val="105"/>
              </a:spcBef>
              <a:spcAft>
                <a:spcPts val="0"/>
              </a:spcAft>
              <a:buClr>
                <a:schemeClr val="dk1"/>
              </a:buClr>
              <a:buSzPts val="1100"/>
              <a:buFont typeface="Arial"/>
              <a:buNone/>
            </a:pPr>
            <a:r>
              <a:rPr b="0" lang="en-US" sz="1200">
                <a:solidFill>
                  <a:schemeClr val="dk2"/>
                </a:solidFill>
                <a:latin typeface="Montserrat SemiBold"/>
                <a:ea typeface="Montserrat SemiBold"/>
                <a:cs typeface="Montserrat SemiBold"/>
                <a:sym typeface="Montserrat SemiBold"/>
              </a:rPr>
              <a:t>In your groups:</a:t>
            </a:r>
            <a:endParaRPr/>
          </a:p>
          <a:p>
            <a:pPr indent="-298450" lvl="0" marL="457200" marR="161925" rtl="0" algn="l">
              <a:lnSpc>
                <a:spcPct val="103750"/>
              </a:lnSpc>
              <a:spcBef>
                <a:spcPts val="900"/>
              </a:spcBef>
              <a:spcAft>
                <a:spcPts val="0"/>
              </a:spcAft>
              <a:buClr>
                <a:srgbClr val="67788A"/>
              </a:buClr>
              <a:buSzPts val="1100"/>
              <a:buAutoNum type="arabicPeriod"/>
            </a:pPr>
            <a:r>
              <a:rPr b="0" lang="en-US" sz="1200">
                <a:solidFill>
                  <a:schemeClr val="dk2"/>
                </a:solidFill>
                <a:latin typeface="Montserrat SemiBold"/>
                <a:ea typeface="Montserrat SemiBold"/>
                <a:cs typeface="Montserrat SemiBold"/>
                <a:sym typeface="Montserrat SemiBold"/>
              </a:rPr>
              <a:t>Research and identify an aspect of your community (a “community” could be your school, neighborhood, or a local group you belong to) that you would like to change. You can talk to your friends, teachers, and/or family about things they would like to change or about the problems affecting them.</a:t>
            </a:r>
            <a:endParaRPr/>
          </a:p>
          <a:p>
            <a:pPr indent="-298450" lvl="0" marL="457200" marR="161925" rtl="0" algn="l">
              <a:lnSpc>
                <a:spcPct val="103750"/>
              </a:lnSpc>
              <a:spcBef>
                <a:spcPts val="0"/>
              </a:spcBef>
              <a:spcAft>
                <a:spcPts val="0"/>
              </a:spcAft>
              <a:buClr>
                <a:srgbClr val="67788A"/>
              </a:buClr>
              <a:buSzPts val="1100"/>
              <a:buAutoNum type="arabicPeriod"/>
            </a:pPr>
            <a:r>
              <a:rPr b="0" lang="en-US" sz="1200">
                <a:solidFill>
                  <a:schemeClr val="dk2"/>
                </a:solidFill>
                <a:latin typeface="Montserrat SemiBold"/>
                <a:ea typeface="Montserrat SemiBold"/>
                <a:cs typeface="Montserrat SemiBold"/>
                <a:sym typeface="Montserrat SemiBold"/>
              </a:rPr>
              <a:t>Create a poster. The posters created by each group will be hung on the wall and we will do a “gallery walk” together where each group will discuss the problem they identified and how to solve it.</a:t>
            </a:r>
            <a:endParaRPr/>
          </a:p>
          <a:p>
            <a:pPr indent="-228600" lvl="0" marL="457200" marR="161925" rtl="0" algn="l">
              <a:lnSpc>
                <a:spcPct val="103750"/>
              </a:lnSpc>
              <a:spcBef>
                <a:spcPts val="0"/>
              </a:spcBef>
              <a:spcAft>
                <a:spcPts val="0"/>
              </a:spcAft>
              <a:buClr>
                <a:srgbClr val="67788A"/>
              </a:buClr>
              <a:buSzPts val="1100"/>
              <a:buFont typeface="Arial"/>
              <a:buNone/>
            </a:pPr>
            <a:r>
              <a:t/>
            </a:r>
            <a:endParaRPr b="0" sz="1200">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570"/>
              </a:spcBef>
              <a:spcAft>
                <a:spcPts val="0"/>
              </a:spcAft>
              <a:buClr>
                <a:schemeClr val="dk1"/>
              </a:buClr>
              <a:buSzPts val="1100"/>
              <a:buFont typeface="Arial"/>
              <a:buNone/>
            </a:pPr>
            <a:r>
              <a:rPr b="0" lang="en-US" sz="1200">
                <a:solidFill>
                  <a:schemeClr val="dk2"/>
                </a:solidFill>
                <a:latin typeface="Montserrat SemiBold"/>
                <a:ea typeface="Montserrat SemiBold"/>
                <a:cs typeface="Montserrat SemiBold"/>
                <a:sym typeface="Montserrat SemiBold"/>
              </a:rPr>
              <a:t>Each group must identify at least two ways the issue is affecting their community and two potential ways to solve it.</a:t>
            </a:r>
            <a:endParaRPr/>
          </a:p>
          <a:p>
            <a:pPr indent="0" lvl="0" marL="0" marR="161925" rtl="0" algn="l">
              <a:lnSpc>
                <a:spcPct val="112916"/>
              </a:lnSpc>
              <a:spcBef>
                <a:spcPts val="850"/>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850"/>
              </a:spcBef>
              <a:spcAft>
                <a:spcPts val="0"/>
              </a:spcAft>
              <a:buClr>
                <a:schemeClr val="dk1"/>
              </a:buClr>
              <a:buSzPts val="1100"/>
              <a:buFont typeface="Arial"/>
              <a:buNone/>
            </a:pPr>
            <a:r>
              <a:rPr b="0" lang="en-US" sz="1200">
                <a:solidFill>
                  <a:schemeClr val="dk2"/>
                </a:solidFill>
                <a:latin typeface="Montserrat SemiBold"/>
                <a:ea typeface="Montserrat SemiBold"/>
                <a:cs typeface="Montserrat SemiBold"/>
                <a:sym typeface="Montserrat SemiBold"/>
              </a:rPr>
              <a:t>Be creative: Take photos and paste them onto the poster (ideally, make sure students have access to a printer) to illustrate the problem and/or the solutions or use flowcharts, graphs, and charts to communicate the extent of the problem and/or the solutions.</a:t>
            </a:r>
            <a:endParaRPr/>
          </a:p>
          <a:p>
            <a:pPr indent="0" lvl="0" marL="0" marR="161925" rtl="0" algn="l">
              <a:lnSpc>
                <a:spcPct val="112916"/>
              </a:lnSpc>
              <a:spcBef>
                <a:spcPts val="855"/>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855"/>
              </a:spcBef>
              <a:spcAft>
                <a:spcPts val="0"/>
              </a:spcAft>
              <a:buClr>
                <a:schemeClr val="dk1"/>
              </a:buClr>
              <a:buSzPts val="1100"/>
              <a:buFont typeface="Arial"/>
              <a:buNone/>
            </a:pPr>
            <a:r>
              <a:rPr b="0" lang="en-US" sz="1200">
                <a:solidFill>
                  <a:schemeClr val="dk2"/>
                </a:solidFill>
                <a:latin typeface="Montserrat SemiBold"/>
                <a:ea typeface="Montserrat SemiBold"/>
                <a:cs typeface="Montserrat SemiBold"/>
                <a:sym typeface="Montserrat SemiBold"/>
              </a:rPr>
              <a:t>Each poster should “stand alone” — in other words, the poster should have enough information on it so that someone can view/read it and understand the issue and potential solutions without a group member’s explanation.</a:t>
            </a:r>
            <a:endParaRPr/>
          </a:p>
          <a:p>
            <a:pPr indent="0" lvl="0" marL="0" marR="161925" rtl="0" algn="l">
              <a:lnSpc>
                <a:spcPct val="112916"/>
              </a:lnSpc>
              <a:spcBef>
                <a:spcPts val="855"/>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0"/>
              </a:spcBef>
              <a:spcAft>
                <a:spcPts val="0"/>
              </a:spcAft>
              <a:buClr>
                <a:srgbClr val="67788A"/>
              </a:buClr>
              <a:buSzPts val="1100"/>
              <a:buFont typeface="Arial"/>
              <a:buNone/>
            </a:pPr>
            <a:r>
              <a:rPr b="1" lang="en-US" sz="1200">
                <a:solidFill>
                  <a:schemeClr val="dk2"/>
                </a:solidFill>
                <a:latin typeface="Montserrat SemiBold"/>
                <a:ea typeface="Montserrat SemiBold"/>
                <a:cs typeface="Montserrat SemiBold"/>
                <a:sym typeface="Montserrat SemiBold"/>
              </a:rPr>
              <a:t>ASSIGNMENT</a:t>
            </a:r>
            <a:endParaRPr/>
          </a:p>
          <a:p>
            <a:pPr indent="0" lvl="0" marL="0" marR="161925" rtl="0" algn="l">
              <a:lnSpc>
                <a:spcPct val="112916"/>
              </a:lnSpc>
              <a:spcBef>
                <a:spcPts val="105"/>
              </a:spcBef>
              <a:spcAft>
                <a:spcPts val="0"/>
              </a:spcAft>
              <a:buClr>
                <a:srgbClr val="67788A"/>
              </a:buClr>
              <a:buSzPts val="1100"/>
              <a:buFont typeface="Arial"/>
              <a:buNone/>
            </a:pPr>
            <a:r>
              <a:rPr b="0" lang="en-US" sz="1200">
                <a:solidFill>
                  <a:schemeClr val="dk2"/>
                </a:solidFill>
                <a:latin typeface="Montserrat SemiBold"/>
                <a:ea typeface="Montserrat SemiBold"/>
                <a:cs typeface="Montserrat SemiBold"/>
                <a:sym typeface="Montserrat SemiBold"/>
              </a:rPr>
              <a:t>Give each group enough time to engage in research and develop their posters. Make sure that you are available for questions and technical support. When the larger group reconvenes, have students hang the posters on the wall, give the larger group 20 minutes to walk around and look at others’ posters, then allow about 30 minutes to have each smaller group present their poster to the larger group.</a:t>
            </a:r>
            <a:endParaRPr/>
          </a:p>
          <a:p>
            <a:pPr indent="0" lvl="0" marL="0" marR="161925" rtl="0" algn="l">
              <a:lnSpc>
                <a:spcPct val="103750"/>
              </a:lnSpc>
              <a:spcBef>
                <a:spcPts val="10"/>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855"/>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p:txBody>
      </p:sp>
      <p:sp>
        <p:nvSpPr>
          <p:cNvPr id="123" name="Google Shape;123;g1709cec2e75_0_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US" u="sng">
                <a:solidFill>
                  <a:schemeClr val="dk2"/>
                </a:solidFill>
                <a:latin typeface="Montserrat SemiBold"/>
                <a:ea typeface="Montserrat SemiBold"/>
                <a:cs typeface="Montserrat SemiBold"/>
                <a:sym typeface="Montserrat SemiBold"/>
              </a:rPr>
              <a:t>Speaker Notes:</a:t>
            </a: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1" sz="1100" u="sng"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LESSON OBJECTIVE</a:t>
            </a:r>
            <a:endParaRPr/>
          </a:p>
          <a:p>
            <a:pPr indent="0" lvl="0" marL="0" rtl="0" algn="l">
              <a:lnSpc>
                <a:spcPct val="100000"/>
              </a:lnSpc>
              <a:spcBef>
                <a:spcPts val="0"/>
              </a:spcBef>
              <a:spcAft>
                <a:spcPts val="0"/>
              </a:spcAft>
              <a:buClr>
                <a:schemeClr val="dk1"/>
              </a:buClr>
              <a:buSzPts val="1100"/>
              <a:buFont typeface="Arial"/>
              <a:buNone/>
            </a:pPr>
            <a:r>
              <a:rPr b="0" lang="en-US" sz="1100" u="none" cap="none" strike="noStrike">
                <a:solidFill>
                  <a:schemeClr val="dk2"/>
                </a:solidFill>
                <a:latin typeface="Montserrat SemiBold"/>
                <a:ea typeface="Montserrat SemiBold"/>
                <a:cs typeface="Montserrat SemiBold"/>
                <a:sym typeface="Montserrat SemiBold"/>
              </a:rPr>
              <a:t>Students will learn about the concept of advocacy by identifying an issue that affects their community and brainstorming two changes that they want to see in the future concerning that problem.</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ESTIMATED TIME</a:t>
            </a:r>
            <a:endParaRPr/>
          </a:p>
          <a:p>
            <a:pPr indent="0" lvl="0" marL="0" rtl="0" algn="l">
              <a:lnSpc>
                <a:spcPct val="100000"/>
              </a:lnSpc>
              <a:spcBef>
                <a:spcPts val="0"/>
              </a:spcBef>
              <a:spcAft>
                <a:spcPts val="0"/>
              </a:spcAft>
              <a:buClr>
                <a:schemeClr val="dk1"/>
              </a:buClr>
              <a:buSzPts val="1100"/>
              <a:buFont typeface="Arial"/>
              <a:buNone/>
            </a:pPr>
            <a:r>
              <a:rPr b="0" lang="en-US" sz="1100" u="none" cap="none" strike="noStrike">
                <a:solidFill>
                  <a:schemeClr val="dk2"/>
                </a:solidFill>
                <a:latin typeface="Montserrat SemiBold"/>
                <a:ea typeface="Montserrat SemiBold"/>
                <a:cs typeface="Montserrat SemiBold"/>
                <a:sym typeface="Montserrat SemiBold"/>
              </a:rPr>
              <a:t>2 Days and 30 Minutes</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ESSENTIAL QUESTIONS</a:t>
            </a:r>
            <a:endParaRPr b="1">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What is a community?</a:t>
            </a:r>
            <a:endParaRPr b="0">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How can you identify and address issues in your community that are important to you?</a:t>
            </a:r>
            <a:endParaRPr/>
          </a:p>
          <a:p>
            <a:pPr indent="0" lvl="0" marL="0" rtl="0" algn="l">
              <a:lnSpc>
                <a:spcPct val="100000"/>
              </a:lnSpc>
              <a:spcBef>
                <a:spcPts val="0"/>
              </a:spcBef>
              <a:spcAft>
                <a:spcPts val="0"/>
              </a:spcAft>
              <a:buClr>
                <a:schemeClr val="dk1"/>
              </a:buClr>
              <a:buSzPts val="1100"/>
              <a:buFont typeface="Arial"/>
              <a:buNone/>
            </a:pPr>
            <a:r>
              <a:t/>
            </a:r>
            <a:endParaRPr b="1"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MATERIALS</a:t>
            </a:r>
            <a:endParaRPr b="1">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Poster Paper</a:t>
            </a:r>
            <a:endParaRPr b="0">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Projector</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PREPARATION</a:t>
            </a:r>
            <a:endParaRPr b="1">
              <a:solidFill>
                <a:schemeClr val="dk2"/>
              </a:solidFill>
              <a:latin typeface="Montserrat SemiBold"/>
              <a:ea typeface="Montserrat SemiBold"/>
              <a:cs typeface="Montserrat SemiBold"/>
              <a:sym typeface="Montserrat SemiBold"/>
            </a:endParaRPr>
          </a:p>
          <a:p>
            <a:pPr indent="-298450" lvl="0" marL="457200" marR="0" rtl="0" algn="l">
              <a:lnSpc>
                <a:spcPct val="100000"/>
              </a:lnSpc>
              <a:spcBef>
                <a:spcPts val="0"/>
              </a:spcBef>
              <a:spcAft>
                <a:spcPts val="0"/>
              </a:spcAft>
              <a:buClr>
                <a:srgbClr val="000000"/>
              </a:buClr>
              <a:buSzPts val="1100"/>
              <a:buFont typeface="Arial"/>
              <a:buChar char="●"/>
            </a:pPr>
            <a:r>
              <a:rPr b="0" lang="en-US" sz="1100" u="none" cap="none" strike="noStrike">
                <a:solidFill>
                  <a:schemeClr val="dk2"/>
                </a:solidFill>
                <a:latin typeface="Montserrat SemiBold"/>
                <a:ea typeface="Montserrat SemiBold"/>
                <a:cs typeface="Montserrat SemiBold"/>
                <a:sym typeface="Montserrat SemiBold"/>
              </a:rPr>
              <a:t>Identify a website used for advocacy that your students will be familiar with.</a:t>
            </a:r>
            <a:endParaRPr/>
          </a:p>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chemeClr val="dk2"/>
                </a:solidFill>
                <a:latin typeface="Arial"/>
                <a:ea typeface="Arial"/>
                <a:cs typeface="Arial"/>
                <a:sym typeface="Arial"/>
              </a:rPr>
              <a:t>There are several opportunities to localize content to your students’ experience and local context. These opportunities are flagged as “Teacher’s Notes” throughout. We suggest you read through the lesson ahead of time and prepare the examples before the lesson begins.</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i="1" lang="en-US" sz="1100" u="none" cap="none" strike="noStrike">
                <a:solidFill>
                  <a:schemeClr val="dk2"/>
                </a:solidFill>
                <a:latin typeface="Montserrat SemiBold"/>
                <a:ea typeface="Montserrat SemiBold"/>
                <a:cs typeface="Montserrat SemiBold"/>
                <a:sym typeface="Montserrat SemiBold"/>
              </a:rPr>
              <a:t>OPTIONAL: </a:t>
            </a:r>
            <a:r>
              <a:rPr b="1" lang="en-US" sz="1100" u="none" cap="none" strike="noStrike">
                <a:solidFill>
                  <a:schemeClr val="dk2"/>
                </a:solidFill>
                <a:latin typeface="Montserrat SemiBold"/>
                <a:ea typeface="Montserrat SemiBold"/>
                <a:cs typeface="Montserrat SemiBold"/>
                <a:sym typeface="Montserrat SemiBold"/>
              </a:rPr>
              <a:t>ISTE DIGCITCOMMIT COMPETENCY</a:t>
            </a:r>
            <a:endParaRPr b="1">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ENGAGED: I use technology and digital channels for civic engagement, to solve problems, and to be a force for good in both physical and virtual communities.</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SzPts val="1100"/>
              <a:buNone/>
            </a:pPr>
            <a:r>
              <a:t/>
            </a:r>
            <a:endParaRPr/>
          </a:p>
        </p:txBody>
      </p:sp>
      <p:sp>
        <p:nvSpPr>
          <p:cNvPr id="135" name="Google Shape;135;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US" sz="1200" u="sng">
                <a:solidFill>
                  <a:schemeClr val="dk2"/>
                </a:solidFill>
                <a:latin typeface="Montserrat SemiBold"/>
                <a:ea typeface="Montserrat SemiBold"/>
                <a:cs typeface="Montserrat SemiBold"/>
                <a:sym typeface="Montserrat SemiBold"/>
              </a:rPr>
              <a:t>Speaker Notes:</a:t>
            </a: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1" sz="120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Using Human Social Networks for Advocacy</a:t>
            </a: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200">
                <a:solidFill>
                  <a:schemeClr val="dk2"/>
                </a:solidFill>
                <a:latin typeface="Montserrat SemiBold"/>
                <a:ea typeface="Montserrat SemiBold"/>
                <a:cs typeface="Montserrat SemiBold"/>
                <a:sym typeface="Montserrat SemiBold"/>
              </a:rPr>
              <a:t>Part 1</a:t>
            </a: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1" sz="1200">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790"/>
              </a:spcBef>
              <a:spcAft>
                <a:spcPts val="0"/>
              </a:spcAft>
              <a:buClr>
                <a:srgbClr val="67788A"/>
              </a:buClr>
              <a:buSzPts val="1100"/>
              <a:buFont typeface="Arial"/>
              <a:buNone/>
            </a:pPr>
            <a:r>
              <a:rPr b="1" lang="en-US" sz="1200">
                <a:solidFill>
                  <a:schemeClr val="dk2"/>
                </a:solidFill>
                <a:latin typeface="Montserrat SemiBold"/>
                <a:ea typeface="Montserrat SemiBold"/>
                <a:cs typeface="Montserrat SemiBold"/>
                <a:sym typeface="Montserrat SemiBold"/>
              </a:rPr>
              <a:t>TELL YOUR STUDENTS</a:t>
            </a:r>
            <a:endParaRPr b="1">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110"/>
              </a:spcBef>
              <a:spcAft>
                <a:spcPts val="0"/>
              </a:spcAft>
              <a:buClr>
                <a:srgbClr val="67788A"/>
              </a:buClr>
              <a:buSzPts val="1100"/>
              <a:buFont typeface="Arial"/>
              <a:buNone/>
            </a:pPr>
            <a:r>
              <a:rPr b="0" lang="en-US" sz="1200">
                <a:solidFill>
                  <a:schemeClr val="dk2"/>
                </a:solidFill>
                <a:latin typeface="Montserrat SemiBold"/>
                <a:ea typeface="Montserrat SemiBold"/>
                <a:cs typeface="Montserrat SemiBold"/>
                <a:sym typeface="Montserrat SemiBold"/>
              </a:rPr>
              <a:t>There is a famous phrase that says, “It isn’t what you know. It is who you know.” While this isn’t 100% accurate (what you know is also incredibly important!), it is a helpful reminder of the importance of networks.</a:t>
            </a:r>
            <a:endParaRPr b="0">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110"/>
              </a:spcBef>
              <a:spcAft>
                <a:spcPts val="0"/>
              </a:spcAft>
              <a:buClr>
                <a:srgbClr val="67788A"/>
              </a:buClr>
              <a:buSzPts val="1100"/>
              <a:buFont typeface="Arial"/>
              <a:buNone/>
            </a:pPr>
            <a:r>
              <a:t/>
            </a:r>
            <a:endParaRPr b="0" sz="1200">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850"/>
              </a:spcBef>
              <a:spcAft>
                <a:spcPts val="0"/>
              </a:spcAft>
              <a:buClr>
                <a:srgbClr val="67788A"/>
              </a:buClr>
              <a:buSzPts val="1100"/>
              <a:buFont typeface="Arial"/>
              <a:buNone/>
            </a:pPr>
            <a:r>
              <a:rPr b="0" lang="en-US" sz="1200">
                <a:solidFill>
                  <a:schemeClr val="dk2"/>
                </a:solidFill>
                <a:latin typeface="Montserrat SemiBold"/>
                <a:ea typeface="Montserrat SemiBold"/>
                <a:cs typeface="Montserrat SemiBold"/>
                <a:sym typeface="Montserrat SemiBold"/>
              </a:rPr>
              <a:t>Whether you are looking for a job or trying to play sports at the next level, having a good network can allow you to make contacts who can help you achieve your goals. Advocacy efforts are no different. The bigger and better the network of people we know, the easier it will be to create change in our communities.</a:t>
            </a:r>
            <a:endParaRPr b="0">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850"/>
              </a:spcBef>
              <a:spcAft>
                <a:spcPts val="0"/>
              </a:spcAft>
              <a:buClr>
                <a:srgbClr val="67788A"/>
              </a:buClr>
              <a:buSzPts val="1100"/>
              <a:buFont typeface="Arial"/>
              <a:buNone/>
            </a:pPr>
            <a:r>
              <a:t/>
            </a:r>
            <a:endParaRPr b="0" sz="1200">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850"/>
              </a:spcBef>
              <a:spcAft>
                <a:spcPts val="0"/>
              </a:spcAft>
              <a:buClr>
                <a:srgbClr val="67788A"/>
              </a:buClr>
              <a:buSzPts val="1100"/>
              <a:buFont typeface="Arial"/>
              <a:buNone/>
            </a:pPr>
            <a:r>
              <a:rPr b="0" lang="en-US" sz="1200">
                <a:solidFill>
                  <a:schemeClr val="dk2"/>
                </a:solidFill>
                <a:latin typeface="Montserrat SemiBold"/>
                <a:ea typeface="Montserrat SemiBold"/>
                <a:cs typeface="Montserrat SemiBold"/>
                <a:sym typeface="Montserrat SemiBold"/>
              </a:rPr>
              <a:t>From our family members and friends to our teachers and community leaders, we already know more people than we think, especially when we include friends of friends and extend our network beyond those closest to us. These individuals can be great resources for reaching our goals.</a:t>
            </a:r>
            <a:endParaRPr b="0">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850"/>
              </a:spcBef>
              <a:spcAft>
                <a:spcPts val="0"/>
              </a:spcAft>
              <a:buClr>
                <a:srgbClr val="67788A"/>
              </a:buClr>
              <a:buSzPts val="1100"/>
              <a:buFont typeface="Arial"/>
              <a:buNone/>
            </a:pPr>
            <a:r>
              <a:t/>
            </a:r>
            <a:endParaRPr b="0" sz="1200">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855"/>
              </a:spcBef>
              <a:spcAft>
                <a:spcPts val="0"/>
              </a:spcAft>
              <a:buClr>
                <a:srgbClr val="67788A"/>
              </a:buClr>
              <a:buSzPts val="1100"/>
              <a:buFont typeface="Arial"/>
              <a:buNone/>
            </a:pPr>
            <a:r>
              <a:rPr b="0" lang="en-US" sz="1200">
                <a:solidFill>
                  <a:schemeClr val="dk2"/>
                </a:solidFill>
                <a:latin typeface="Montserrat SemiBold"/>
                <a:ea typeface="Montserrat SemiBold"/>
                <a:cs typeface="Montserrat SemiBold"/>
                <a:sym typeface="Montserrat SemiBold"/>
              </a:rPr>
              <a:t>There are many people we might not know yet who can help us achieve our goals. Social media and the internet more broadly present other ways of meeting the kinds of individuals who might contribute skills or resources to our advocacy efforts.</a:t>
            </a:r>
            <a:endParaRPr b="0" sz="120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SzPts val="1100"/>
              <a:buNone/>
            </a:pPr>
            <a:r>
              <a:t/>
            </a:r>
            <a:endParaRPr b="0">
              <a:solidFill>
                <a:schemeClr val="dk2"/>
              </a:solidFill>
              <a:latin typeface="Montserrat SemiBold"/>
              <a:ea typeface="Montserrat SemiBold"/>
              <a:cs typeface="Montserrat SemiBold"/>
              <a:sym typeface="Montserrat SemiBold"/>
            </a:endParaRPr>
          </a:p>
        </p:txBody>
      </p:sp>
      <p:sp>
        <p:nvSpPr>
          <p:cNvPr id="143" name="Google Shape;143;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161925" rtl="0" algn="l">
              <a:lnSpc>
                <a:spcPct val="100000"/>
              </a:lnSpc>
              <a:spcBef>
                <a:spcPts val="0"/>
              </a:spcBef>
              <a:spcAft>
                <a:spcPts val="0"/>
              </a:spcAft>
              <a:buClr>
                <a:schemeClr val="dk1"/>
              </a:buClr>
              <a:buSzPts val="1100"/>
              <a:buFont typeface="Arial"/>
              <a:buNone/>
            </a:pPr>
            <a:r>
              <a:rPr b="1" lang="en-US" u="sng">
                <a:solidFill>
                  <a:schemeClr val="dk2"/>
                </a:solidFill>
                <a:latin typeface="Montserrat SemiBold"/>
                <a:ea typeface="Montserrat SemiBold"/>
                <a:cs typeface="Montserrat SemiBold"/>
                <a:sym typeface="Montserrat SemiBold"/>
              </a:rPr>
              <a:t>Speaker Notes:</a:t>
            </a:r>
            <a:endParaRPr b="1">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0"/>
              </a:spcBef>
              <a:spcAft>
                <a:spcPts val="0"/>
              </a:spcAft>
              <a:buClr>
                <a:schemeClr val="dk1"/>
              </a:buClr>
              <a:buSzPts val="1100"/>
              <a:buFont typeface="Arial"/>
              <a:buNone/>
            </a:pPr>
            <a:r>
              <a:t/>
            </a:r>
            <a:endParaRPr b="1" u="sng">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0"/>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Part 2</a:t>
            </a:r>
            <a:endParaRPr/>
          </a:p>
          <a:p>
            <a:pPr indent="0" lvl="0" marL="0" marR="161925" rtl="0" algn="l">
              <a:lnSpc>
                <a:spcPct val="100000"/>
              </a:lnSpc>
              <a:spcBef>
                <a:spcPts val="0"/>
              </a:spcBef>
              <a:spcAft>
                <a:spcPts val="0"/>
              </a:spcAft>
              <a:buClr>
                <a:schemeClr val="dk1"/>
              </a:buClr>
              <a:buSzPts val="1100"/>
              <a:buFont typeface="Arial"/>
              <a:buNone/>
            </a:pPr>
            <a:r>
              <a:t/>
            </a:r>
            <a:endParaRPr b="1">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0"/>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TEACHER’S NOTE</a:t>
            </a:r>
            <a:endParaRPr/>
          </a:p>
          <a:p>
            <a:pPr indent="0" lvl="0" marL="0" marR="161925" rtl="0" algn="l">
              <a:lnSpc>
                <a:spcPct val="100000"/>
              </a:lnSpc>
              <a:spcBef>
                <a:spcPts val="0"/>
              </a:spcBef>
              <a:spcAft>
                <a:spcPts val="0"/>
              </a:spcAft>
              <a:buClr>
                <a:schemeClr val="dk1"/>
              </a:buClr>
              <a:buSzPts val="1100"/>
              <a:buFont typeface="Arial"/>
              <a:buNone/>
            </a:pPr>
            <a:r>
              <a:rPr b="0" lang="en-US">
                <a:solidFill>
                  <a:schemeClr val="dk2"/>
                </a:solidFill>
                <a:latin typeface="Montserrat SemiBold"/>
                <a:ea typeface="Montserrat SemiBold"/>
                <a:cs typeface="Montserrat SemiBold"/>
                <a:sym typeface="Montserrat SemiBold"/>
              </a:rPr>
              <a:t>On a projection screen at the front of the room, show a video example aligned with your/students’ local/regional context to showcase how people are connected through social networks and how we can benefit from these connections.</a:t>
            </a:r>
            <a:endParaRPr/>
          </a:p>
          <a:p>
            <a:pPr indent="0" lvl="0" marL="0" marR="161925" rtl="0" algn="l">
              <a:lnSpc>
                <a:spcPct val="100000"/>
              </a:lnSpc>
              <a:spcBef>
                <a:spcPts val="0"/>
              </a:spcBef>
              <a:spcAft>
                <a:spcPts val="0"/>
              </a:spcAft>
              <a:buClr>
                <a:schemeClr val="dk1"/>
              </a:buClr>
              <a:buSzPts val="1100"/>
              <a:buFont typeface="Arial"/>
              <a:buNone/>
            </a:pPr>
            <a:r>
              <a:t/>
            </a:r>
            <a:endParaRPr b="0">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0"/>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ASK YOUR STUDENTS</a:t>
            </a:r>
            <a:endParaRPr/>
          </a:p>
          <a:p>
            <a:pPr indent="-298450" lvl="0" marL="457200" rtl="0" algn="l">
              <a:lnSpc>
                <a:spcPct val="100000"/>
              </a:lnSpc>
              <a:spcBef>
                <a:spcPts val="0"/>
              </a:spcBef>
              <a:spcAft>
                <a:spcPts val="0"/>
              </a:spcAft>
              <a:buClr>
                <a:schemeClr val="dk1"/>
              </a:buClr>
              <a:buSzPts val="1100"/>
              <a:buChar char="●"/>
            </a:pPr>
            <a:r>
              <a:rPr b="0" lang="en-US">
                <a:solidFill>
                  <a:schemeClr val="dk2"/>
                </a:solidFill>
                <a:latin typeface="Montserrat SemiBold"/>
                <a:ea typeface="Montserrat SemiBold"/>
                <a:cs typeface="Montserrat SemiBold"/>
                <a:sym typeface="Montserrat SemiBold"/>
              </a:rPr>
              <a:t>How might information be spread effectively through your existing social networks? How can we use these connections to promote advocacy efforts?</a:t>
            </a:r>
            <a:br>
              <a:rPr b="0" lang="en-US">
                <a:solidFill>
                  <a:schemeClr val="dk2"/>
                </a:solidFill>
                <a:latin typeface="Montserrat SemiBold"/>
                <a:ea typeface="Montserrat SemiBold"/>
                <a:cs typeface="Montserrat SemiBold"/>
                <a:sym typeface="Montserrat SemiBold"/>
              </a:rPr>
            </a:br>
            <a:endParaRPr b="0">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0"/>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TELL YOUR STUDENTS</a:t>
            </a:r>
            <a:endParaRPr/>
          </a:p>
          <a:p>
            <a:pPr indent="0" lvl="0" marL="0" marR="161925" rtl="0" algn="l">
              <a:lnSpc>
                <a:spcPct val="112916"/>
              </a:lnSpc>
              <a:spcBef>
                <a:spcPts val="110"/>
              </a:spcBef>
              <a:spcAft>
                <a:spcPts val="0"/>
              </a:spcAft>
              <a:buClr>
                <a:schemeClr val="dk1"/>
              </a:buClr>
              <a:buSzPts val="1100"/>
              <a:buFont typeface="Arial"/>
              <a:buNone/>
            </a:pPr>
            <a:r>
              <a:rPr b="0" lang="en-US">
                <a:solidFill>
                  <a:schemeClr val="dk2"/>
                </a:solidFill>
                <a:latin typeface="Montserrat SemiBold"/>
                <a:ea typeface="Montserrat SemiBold"/>
                <a:cs typeface="Montserrat SemiBold"/>
                <a:sym typeface="Montserrat SemiBold"/>
              </a:rPr>
              <a:t>In the following activity, you will create a shareable online resource that describes the cause that you care about.</a:t>
            </a:r>
            <a:endParaRPr/>
          </a:p>
          <a:p>
            <a:pPr indent="0" lvl="0" marL="457200" marR="161925" rtl="0" algn="l">
              <a:lnSpc>
                <a:spcPct val="112916"/>
              </a:lnSpc>
              <a:spcBef>
                <a:spcPts val="0"/>
              </a:spcBef>
              <a:spcAft>
                <a:spcPts val="0"/>
              </a:spcAft>
              <a:buClr>
                <a:schemeClr val="dk1"/>
              </a:buClr>
              <a:buSzPts val="1100"/>
              <a:buFont typeface="Arial"/>
              <a:buNone/>
            </a:pPr>
            <a:r>
              <a:t/>
            </a:r>
            <a:endParaRPr b="0">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0"/>
              </a:spcBef>
              <a:spcAft>
                <a:spcPts val="0"/>
              </a:spcAft>
              <a:buClr>
                <a:schemeClr val="dk1"/>
              </a:buClr>
              <a:buSzPts val="1100"/>
              <a:buFont typeface="Arial"/>
              <a:buNone/>
            </a:pPr>
            <a:r>
              <a:rPr b="0" lang="en-US">
                <a:solidFill>
                  <a:schemeClr val="dk2"/>
                </a:solidFill>
                <a:latin typeface="Montserrat SemiBold"/>
                <a:ea typeface="Montserrat SemiBold"/>
                <a:cs typeface="Montserrat SemiBold"/>
                <a:sym typeface="Montserrat SemiBold"/>
              </a:rPr>
              <a:t>By sharing your advocacy efforts online, you can tell others about what you care about and potentially meet new people who may be able to assist your efforts!</a:t>
            </a:r>
            <a:endParaRPr/>
          </a:p>
          <a:p>
            <a:pPr indent="0" lvl="0" marL="0" marR="471805" rtl="0" algn="l">
              <a:lnSpc>
                <a:spcPct val="112916"/>
              </a:lnSpc>
              <a:spcBef>
                <a:spcPts val="0"/>
              </a:spcBef>
              <a:spcAft>
                <a:spcPts val="0"/>
              </a:spcAft>
              <a:buClr>
                <a:schemeClr val="dk1"/>
              </a:buClr>
              <a:buSzPts val="1100"/>
              <a:buFont typeface="Arial"/>
              <a:buNone/>
            </a:pPr>
            <a:r>
              <a:t/>
            </a:r>
            <a:endParaRPr b="0">
              <a:solidFill>
                <a:schemeClr val="dk2"/>
              </a:solidFill>
              <a:latin typeface="Montserrat SemiBold"/>
              <a:ea typeface="Montserrat SemiBold"/>
              <a:cs typeface="Montserrat SemiBold"/>
              <a:sym typeface="Montserrat SemiBold"/>
            </a:endParaRPr>
          </a:p>
          <a:p>
            <a:pPr indent="0" lvl="0" marL="0" marR="471805" rtl="0" algn="l">
              <a:lnSpc>
                <a:spcPct val="112916"/>
              </a:lnSpc>
              <a:spcBef>
                <a:spcPts val="0"/>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ASSIGNMENT</a:t>
            </a:r>
            <a:endParaRPr/>
          </a:p>
          <a:p>
            <a:pPr indent="0" lvl="0" marL="0" marR="471805" rtl="0" algn="l">
              <a:lnSpc>
                <a:spcPct val="112916"/>
              </a:lnSpc>
              <a:spcBef>
                <a:spcPts val="0"/>
              </a:spcBef>
              <a:spcAft>
                <a:spcPts val="0"/>
              </a:spcAft>
              <a:buClr>
                <a:schemeClr val="dk1"/>
              </a:buClr>
              <a:buSzPts val="1100"/>
              <a:buFont typeface="Arial"/>
              <a:buNone/>
            </a:pPr>
            <a:r>
              <a:t/>
            </a: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665"/>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TELL YOUR STUDENTS</a:t>
            </a:r>
            <a:endParaRPr/>
          </a:p>
          <a:p>
            <a:pPr indent="0" lvl="0" marL="0" marR="161925" rtl="0" algn="l">
              <a:lnSpc>
                <a:spcPct val="112916"/>
              </a:lnSpc>
              <a:spcBef>
                <a:spcPts val="105"/>
              </a:spcBef>
              <a:spcAft>
                <a:spcPts val="0"/>
              </a:spcAft>
              <a:buClr>
                <a:schemeClr val="dk1"/>
              </a:buClr>
              <a:buSzPts val="1100"/>
              <a:buFont typeface="Arial"/>
              <a:buNone/>
            </a:pPr>
            <a:r>
              <a:rPr b="0" lang="en-US" sz="1100" u="none" cap="none" strike="noStrike">
                <a:solidFill>
                  <a:schemeClr val="dk2"/>
                </a:solidFill>
                <a:latin typeface="Montserrat SemiBold"/>
                <a:ea typeface="Montserrat SemiBold"/>
                <a:cs typeface="Montserrat SemiBold"/>
                <a:sym typeface="Montserrat SemiBold"/>
              </a:rPr>
              <a:t>Create a shareable online resource (e.g., using Canva, Google Docs, a social media platform like Twitter, Facebook, or Instagram), a WordPress blog, a website on Neocities, a slide presentation using Scratch, Microsoft PowerPoint, or Google Slides) about an issue you care about, where you will: Write an introduction explaining the cause and why you believe it’s important.</a:t>
            </a:r>
            <a:endParaRPr b="0">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105"/>
              </a:spcBef>
              <a:spcAft>
                <a:spcPts val="0"/>
              </a:spcAft>
              <a:buClr>
                <a:schemeClr val="dk1"/>
              </a:buClr>
              <a:buSzPts val="1100"/>
              <a:buFont typeface="Arial"/>
              <a:buNone/>
            </a:pPr>
            <a:r>
              <a:t/>
            </a:r>
            <a:endParaRPr b="0">
              <a:solidFill>
                <a:schemeClr val="dk2"/>
              </a:solidFill>
              <a:latin typeface="Montserrat SemiBold"/>
              <a:ea typeface="Montserrat SemiBold"/>
              <a:cs typeface="Montserrat SemiBold"/>
              <a:sym typeface="Montserrat SemiBold"/>
            </a:endParaRPr>
          </a:p>
          <a:p>
            <a:pPr indent="-292100" lvl="1" marL="533400" marR="161925" rtl="0" algn="l">
              <a:lnSpc>
                <a:spcPct val="112916"/>
              </a:lnSpc>
              <a:spcBef>
                <a:spcPts val="105"/>
              </a:spcBef>
              <a:spcAft>
                <a:spcPts val="0"/>
              </a:spcAft>
              <a:buClr>
                <a:srgbClr val="67788A"/>
              </a:buClr>
              <a:buSzPts val="1000"/>
              <a:buAutoNum type="arabicPeriod"/>
            </a:pPr>
            <a:r>
              <a:rPr b="0" lang="en-US">
                <a:solidFill>
                  <a:schemeClr val="dk2"/>
                </a:solidFill>
                <a:latin typeface="Montserrat SemiBold"/>
                <a:ea typeface="Montserrat SemiBold"/>
                <a:cs typeface="Montserrat SemiBold"/>
                <a:sym typeface="Montserrat SemiBold"/>
              </a:rPr>
              <a:t>Provide links for several websites (e.g., an online article) dedicated to the issue.</a:t>
            </a:r>
            <a:endParaRPr/>
          </a:p>
          <a:p>
            <a:pPr indent="-298450" lvl="1" marL="533400" marR="161925" rtl="0" algn="l">
              <a:lnSpc>
                <a:spcPct val="103750"/>
              </a:lnSpc>
              <a:spcBef>
                <a:spcPts val="460"/>
              </a:spcBef>
              <a:spcAft>
                <a:spcPts val="0"/>
              </a:spcAft>
              <a:buClr>
                <a:srgbClr val="67788A"/>
              </a:buClr>
              <a:buSzPts val="1100"/>
              <a:buAutoNum type="arabicPeriod"/>
            </a:pPr>
            <a:r>
              <a:rPr b="0" lang="en-US">
                <a:solidFill>
                  <a:schemeClr val="dk2"/>
                </a:solidFill>
                <a:latin typeface="Montserrat SemiBold"/>
                <a:ea typeface="Montserrat SemiBold"/>
                <a:cs typeface="Montserrat SemiBold"/>
                <a:sym typeface="Montserrat SemiBold"/>
              </a:rPr>
              <a:t>List three people who write, blog, tweet, or make digital media content about this area. (Optional: If you can, write a tweet to each of these individuals and tell them about your cause and what you would like to achieve.)</a:t>
            </a:r>
            <a:endParaRPr/>
          </a:p>
          <a:p>
            <a:pPr indent="0" lvl="0" marL="0" rtl="0" algn="l">
              <a:lnSpc>
                <a:spcPct val="100000"/>
              </a:lnSpc>
              <a:spcBef>
                <a:spcPts val="0"/>
              </a:spcBef>
              <a:spcAft>
                <a:spcPts val="0"/>
              </a:spcAft>
              <a:buClr>
                <a:schemeClr val="dk1"/>
              </a:buClr>
              <a:buSzPts val="1100"/>
              <a:buFont typeface="Arial"/>
              <a:buNone/>
            </a:pPr>
            <a:r>
              <a:t/>
            </a:r>
            <a:endParaRPr b="0">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0"/>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CLASS INTERACTION</a:t>
            </a:r>
            <a:endParaRPr/>
          </a:p>
          <a:p>
            <a:pPr indent="0" lvl="0" marL="0" marR="161925" rtl="0" algn="l">
              <a:lnSpc>
                <a:spcPct val="112916"/>
              </a:lnSpc>
              <a:spcBef>
                <a:spcPts val="105"/>
              </a:spcBef>
              <a:spcAft>
                <a:spcPts val="0"/>
              </a:spcAft>
              <a:buClr>
                <a:schemeClr val="dk1"/>
              </a:buClr>
              <a:buSzPts val="1100"/>
              <a:buFont typeface="Arial"/>
              <a:buNone/>
            </a:pPr>
            <a:r>
              <a:rPr b="0" lang="en-US">
                <a:solidFill>
                  <a:schemeClr val="dk2"/>
                </a:solidFill>
                <a:latin typeface="Montserrat SemiBold"/>
                <a:ea typeface="Montserrat SemiBold"/>
                <a:cs typeface="Montserrat SemiBold"/>
                <a:sym typeface="Montserrat SemiBold"/>
              </a:rPr>
              <a:t>Give students 30 minutes to complete the activity. Depending on the time allotted, in the current or the second group convening, ask students to share their resources with the larger group and have a 15-minute discussion highlighting effective strategies.</a:t>
            </a:r>
            <a:endParaRPr/>
          </a:p>
          <a:p>
            <a:pPr indent="0" lvl="0" marL="0" marR="161925" rtl="0" algn="l">
              <a:lnSpc>
                <a:spcPct val="112916"/>
              </a:lnSpc>
              <a:spcBef>
                <a:spcPts val="105"/>
              </a:spcBef>
              <a:spcAft>
                <a:spcPts val="0"/>
              </a:spcAft>
              <a:buClr>
                <a:schemeClr val="dk1"/>
              </a:buClr>
              <a:buSzPts val="1100"/>
              <a:buFont typeface="Arial"/>
              <a:buNone/>
            </a:pPr>
            <a:r>
              <a:t/>
            </a:r>
            <a:endParaRPr b="0">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105"/>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TEACHER’S NOTE</a:t>
            </a:r>
            <a:endParaRPr/>
          </a:p>
          <a:p>
            <a:pPr indent="0" lvl="0" marL="0" marR="161925" rtl="0" algn="l">
              <a:lnSpc>
                <a:spcPct val="112916"/>
              </a:lnSpc>
              <a:spcBef>
                <a:spcPts val="105"/>
              </a:spcBef>
              <a:spcAft>
                <a:spcPts val="0"/>
              </a:spcAft>
              <a:buClr>
                <a:schemeClr val="dk1"/>
              </a:buClr>
              <a:buSzPts val="1100"/>
              <a:buFont typeface="Arial"/>
              <a:buNone/>
            </a:pPr>
            <a:r>
              <a:rPr b="0" lang="en-US" sz="1050">
                <a:solidFill>
                  <a:schemeClr val="dk2"/>
                </a:solidFill>
                <a:latin typeface="Montserrat SemiBold"/>
                <a:ea typeface="Montserrat SemiBold"/>
                <a:cs typeface="Montserrat SemiBold"/>
                <a:sym typeface="Montserrat SemiBold"/>
              </a:rPr>
              <a:t>When discussing effective strategies with your class, make sure they are considering the following:</a:t>
            </a:r>
            <a:endParaRPr b="0">
              <a:solidFill>
                <a:schemeClr val="dk2"/>
              </a:solidFill>
              <a:latin typeface="Montserrat SemiBold"/>
              <a:ea typeface="Montserrat SemiBold"/>
              <a:cs typeface="Montserrat SemiBold"/>
              <a:sym typeface="Montserrat SemiBold"/>
            </a:endParaRPr>
          </a:p>
          <a:p>
            <a:pPr indent="-295275" lvl="0" marL="457200" marR="161925" rtl="0" algn="l">
              <a:lnSpc>
                <a:spcPct val="112916"/>
              </a:lnSpc>
              <a:spcBef>
                <a:spcPts val="105"/>
              </a:spcBef>
              <a:spcAft>
                <a:spcPts val="0"/>
              </a:spcAft>
              <a:buClr>
                <a:srgbClr val="67788A"/>
              </a:buClr>
              <a:buSzPts val="1050"/>
              <a:buFont typeface="Arial"/>
              <a:buChar char="●"/>
            </a:pPr>
            <a:r>
              <a:rPr b="0" lang="en-US" sz="1050">
                <a:solidFill>
                  <a:schemeClr val="dk2"/>
                </a:solidFill>
                <a:latin typeface="Montserrat SemiBold"/>
                <a:ea typeface="Montserrat SemiBold"/>
                <a:cs typeface="Montserrat SemiBold"/>
                <a:sym typeface="Montserrat SemiBold"/>
              </a:rPr>
              <a:t>What is the main message of the advocacy/campaign?  </a:t>
            </a:r>
            <a:endParaRPr b="0">
              <a:solidFill>
                <a:schemeClr val="dk2"/>
              </a:solidFill>
              <a:latin typeface="Montserrat SemiBold"/>
              <a:ea typeface="Montserrat SemiBold"/>
              <a:cs typeface="Montserrat SemiBold"/>
              <a:sym typeface="Montserrat SemiBold"/>
            </a:endParaRPr>
          </a:p>
          <a:p>
            <a:pPr indent="-295275" lvl="0" marL="457200" marR="161925" rtl="0" algn="l">
              <a:lnSpc>
                <a:spcPct val="112916"/>
              </a:lnSpc>
              <a:spcBef>
                <a:spcPts val="0"/>
              </a:spcBef>
              <a:spcAft>
                <a:spcPts val="0"/>
              </a:spcAft>
              <a:buClr>
                <a:srgbClr val="67788A"/>
              </a:buClr>
              <a:buSzPts val="1050"/>
              <a:buFont typeface="Arial"/>
              <a:buChar char="●"/>
            </a:pPr>
            <a:r>
              <a:rPr b="0" lang="en-US" sz="1050">
                <a:solidFill>
                  <a:schemeClr val="dk2"/>
                </a:solidFill>
                <a:latin typeface="Montserrat SemiBold"/>
                <a:ea typeface="Montserrat SemiBold"/>
                <a:cs typeface="Montserrat SemiBold"/>
                <a:sym typeface="Montserrat SemiBold"/>
              </a:rPr>
              <a:t>What platform is the most effective in the campaign? </a:t>
            </a:r>
            <a:endParaRPr b="0">
              <a:solidFill>
                <a:schemeClr val="dk2"/>
              </a:solidFill>
              <a:latin typeface="Montserrat SemiBold"/>
              <a:ea typeface="Montserrat SemiBold"/>
              <a:cs typeface="Montserrat SemiBold"/>
              <a:sym typeface="Montserrat SemiBold"/>
            </a:endParaRPr>
          </a:p>
          <a:p>
            <a:pPr indent="-295275" lvl="0" marL="457200" marR="161925" rtl="0" algn="l">
              <a:lnSpc>
                <a:spcPct val="112916"/>
              </a:lnSpc>
              <a:spcBef>
                <a:spcPts val="0"/>
              </a:spcBef>
              <a:spcAft>
                <a:spcPts val="0"/>
              </a:spcAft>
              <a:buClr>
                <a:srgbClr val="67788A"/>
              </a:buClr>
              <a:buSzPts val="1050"/>
              <a:buFont typeface="Arial"/>
              <a:buChar char="●"/>
            </a:pPr>
            <a:r>
              <a:rPr b="0" lang="en-US" sz="1050">
                <a:solidFill>
                  <a:schemeClr val="dk2"/>
                </a:solidFill>
                <a:latin typeface="Montserrat SemiBold"/>
                <a:ea typeface="Montserrat SemiBold"/>
                <a:cs typeface="Montserrat SemiBold"/>
                <a:sym typeface="Montserrat SemiBold"/>
              </a:rPr>
              <a:t>Who is the intended audience? Did the campaign reach its intended audience? </a:t>
            </a:r>
            <a:endParaRPr b="0">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855"/>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p:txBody>
      </p:sp>
      <p:sp>
        <p:nvSpPr>
          <p:cNvPr id="152" name="Google Shape;152;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US" u="sng">
                <a:solidFill>
                  <a:schemeClr val="dk2"/>
                </a:solidFill>
                <a:latin typeface="Montserrat SemiBold"/>
                <a:ea typeface="Montserrat SemiBold"/>
                <a:cs typeface="Montserrat SemiBold"/>
                <a:sym typeface="Montserrat SemiBold"/>
              </a:rPr>
              <a:t>Speaker Notes:</a:t>
            </a: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1" sz="1100" u="sng"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LESSON OBJECTIVE</a:t>
            </a:r>
            <a:endParaRPr/>
          </a:p>
          <a:p>
            <a:pPr indent="0" lvl="0" marL="0" rtl="0" algn="l">
              <a:lnSpc>
                <a:spcPct val="100000"/>
              </a:lnSpc>
              <a:spcBef>
                <a:spcPts val="0"/>
              </a:spcBef>
              <a:spcAft>
                <a:spcPts val="0"/>
              </a:spcAft>
              <a:buClr>
                <a:schemeClr val="dk1"/>
              </a:buClr>
              <a:buSzPts val="1100"/>
              <a:buFont typeface="Arial"/>
              <a:buNone/>
            </a:pPr>
            <a:r>
              <a:rPr b="0" lang="en-US" sz="1100" u="none" cap="none" strike="noStrike">
                <a:solidFill>
                  <a:schemeClr val="dk2"/>
                </a:solidFill>
                <a:latin typeface="Montserrat SemiBold"/>
                <a:ea typeface="Montserrat SemiBold"/>
                <a:cs typeface="Montserrat SemiBold"/>
                <a:sym typeface="Montserrat SemiBold"/>
              </a:rPr>
              <a:t>Students will learn about and identify ways in which various types of media can be used to promote awareness around an issue.</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ESTIMATED TIME</a:t>
            </a:r>
            <a:endParaRPr/>
          </a:p>
          <a:p>
            <a:pPr indent="0" lvl="0" marL="0" rtl="0" algn="l">
              <a:lnSpc>
                <a:spcPct val="100000"/>
              </a:lnSpc>
              <a:spcBef>
                <a:spcPts val="0"/>
              </a:spcBef>
              <a:spcAft>
                <a:spcPts val="0"/>
              </a:spcAft>
              <a:buClr>
                <a:schemeClr val="dk1"/>
              </a:buClr>
              <a:buSzPts val="1100"/>
              <a:buFont typeface="Arial"/>
              <a:buNone/>
            </a:pPr>
            <a:r>
              <a:rPr b="0" lang="en-US" sz="1100" u="none" cap="none" strike="noStrike">
                <a:solidFill>
                  <a:schemeClr val="dk2"/>
                </a:solidFill>
                <a:latin typeface="Montserrat SemiBold"/>
                <a:ea typeface="Montserrat SemiBold"/>
                <a:cs typeface="Montserrat SemiBold"/>
                <a:sym typeface="Montserrat SemiBold"/>
              </a:rPr>
              <a:t>1 Hour and 5 Minutes</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ESSENTIAL QUESTION</a:t>
            </a:r>
            <a:endParaRPr b="1">
              <a:solidFill>
                <a:schemeClr val="dk2"/>
              </a:solidFill>
              <a:latin typeface="Montserrat SemiBold"/>
              <a:ea typeface="Montserrat SemiBold"/>
              <a:cs typeface="Montserrat SemiBold"/>
              <a:sym typeface="Montserrat SemiBold"/>
            </a:endParaRPr>
          </a:p>
          <a:p>
            <a:pPr indent="-298450" lvl="0" marL="457200" marR="0" rtl="0" algn="l">
              <a:lnSpc>
                <a:spcPct val="100000"/>
              </a:lnSpc>
              <a:spcBef>
                <a:spcPts val="0"/>
              </a:spcBef>
              <a:spcAft>
                <a:spcPts val="0"/>
              </a:spcAft>
              <a:buClr>
                <a:srgbClr val="000000"/>
              </a:buClr>
              <a:buSzPts val="1100"/>
              <a:buFont typeface="Arial"/>
              <a:buChar char="●"/>
            </a:pPr>
            <a:r>
              <a:rPr b="0" lang="en-US" sz="1100" u="none" cap="none" strike="noStrike">
                <a:solidFill>
                  <a:schemeClr val="dk2"/>
                </a:solidFill>
                <a:latin typeface="Montserrat SemiBold"/>
                <a:ea typeface="Montserrat SemiBold"/>
                <a:cs typeface="Montserrat SemiBold"/>
                <a:sym typeface="Montserrat SemiBold"/>
              </a:rPr>
              <a:t>How can digital media promote awareness around an issue?</a:t>
            </a:r>
            <a:endParaRPr b="0">
              <a:solidFill>
                <a:schemeClr val="dk2"/>
              </a:solidFill>
              <a:latin typeface="Montserrat SemiBold"/>
              <a:ea typeface="Montserrat SemiBold"/>
              <a:cs typeface="Montserrat SemiBold"/>
              <a:sym typeface="Montserrat SemiBold"/>
            </a:endParaRPr>
          </a:p>
          <a:p>
            <a:pPr indent="-228600" lvl="0" marL="457200" rtl="0" algn="l">
              <a:lnSpc>
                <a:spcPct val="100000"/>
              </a:lnSpc>
              <a:spcBef>
                <a:spcPts val="0"/>
              </a:spcBef>
              <a:spcAft>
                <a:spcPts val="0"/>
              </a:spcAft>
              <a:buSzPts val="1100"/>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MATERIALS</a:t>
            </a:r>
            <a:endParaRPr b="1">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Projector</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1"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PREPARATION</a:t>
            </a:r>
            <a:endParaRPr b="1">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Identify a video to demonstrate how media can be used to foster awareness and advocacy relevant to your community.</a:t>
            </a:r>
            <a:endParaRPr b="0">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Students need internet access to complete this lesson.</a:t>
            </a:r>
            <a:endParaRPr/>
          </a:p>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chemeClr val="dk2"/>
                </a:solidFill>
                <a:latin typeface="Arial"/>
                <a:ea typeface="Arial"/>
                <a:cs typeface="Arial"/>
                <a:sym typeface="Arial"/>
              </a:rPr>
              <a:t>There are several opportunities to localize content to your students’ experience and local context. These opportunities are flagged as “Teacher’s Notes” throughout. We suggest you read through the lesson ahead of time and prepare the examples before the lesson begins.</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i="1" lang="en-US" sz="1100" u="none" cap="none" strike="noStrike">
                <a:solidFill>
                  <a:schemeClr val="dk2"/>
                </a:solidFill>
                <a:latin typeface="Montserrat SemiBold"/>
                <a:ea typeface="Montserrat SemiBold"/>
                <a:cs typeface="Montserrat SemiBold"/>
                <a:sym typeface="Montserrat SemiBold"/>
              </a:rPr>
              <a:t>OPTIONAL: </a:t>
            </a:r>
            <a:r>
              <a:rPr b="1" lang="en-US" sz="1100" u="none" cap="none" strike="noStrike">
                <a:solidFill>
                  <a:schemeClr val="dk2"/>
                </a:solidFill>
                <a:latin typeface="Montserrat SemiBold"/>
                <a:ea typeface="Montserrat SemiBold"/>
                <a:cs typeface="Montserrat SemiBold"/>
                <a:sym typeface="Montserrat SemiBold"/>
              </a:rPr>
              <a:t>ISTE DIGCITCOMMIT COMPETENCY</a:t>
            </a:r>
            <a:endParaRPr b="1">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ENGAGED: I use technology and digital channels for civic engagement, to solve problems, and to be a force for good in both physical and virtual communities.</a:t>
            </a:r>
            <a:endParaRPr b="0">
              <a:solidFill>
                <a:schemeClr val="dk2"/>
              </a:solidFill>
              <a:latin typeface="Montserrat SemiBold"/>
              <a:ea typeface="Montserrat SemiBold"/>
              <a:cs typeface="Montserrat SemiBold"/>
              <a:sym typeface="Montserrat SemiBold"/>
            </a:endParaRPr>
          </a:p>
          <a:p>
            <a:pPr indent="0" lvl="0" marL="0" marR="0" rtl="0" algn="l">
              <a:lnSpc>
                <a:spcPct val="100000"/>
              </a:lnSpc>
              <a:spcBef>
                <a:spcPts val="0"/>
              </a:spcBef>
              <a:spcAft>
                <a:spcPts val="0"/>
              </a:spcAft>
              <a:buClr>
                <a:schemeClr val="dk1"/>
              </a:buClr>
              <a:buSzPts val="1100"/>
              <a:buFont typeface="Arial"/>
              <a:buNone/>
            </a:pPr>
            <a:r>
              <a:t/>
            </a:r>
            <a:endParaRPr b="0">
              <a:solidFill>
                <a:schemeClr val="dk2"/>
              </a:solidFill>
              <a:latin typeface="Montserrat SemiBold"/>
              <a:ea typeface="Montserrat SemiBold"/>
              <a:cs typeface="Montserrat SemiBold"/>
              <a:sym typeface="Montserrat SemiBold"/>
            </a:endParaRPr>
          </a:p>
          <a:p>
            <a:pPr indent="-228600" lvl="0" marL="457200" marR="0" rtl="0" algn="l">
              <a:lnSpc>
                <a:spcPct val="100000"/>
              </a:lnSpc>
              <a:spcBef>
                <a:spcPts val="0"/>
              </a:spcBef>
              <a:spcAft>
                <a:spcPts val="0"/>
              </a:spcAft>
              <a:buClr>
                <a:srgbClr val="000000"/>
              </a:buClr>
              <a:buSzPts val="1100"/>
              <a:buFont typeface="Arial"/>
              <a:buNone/>
            </a:pPr>
            <a:r>
              <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SzPts val="1100"/>
              <a:buNone/>
            </a:pPr>
            <a:r>
              <a:t/>
            </a:r>
            <a:endParaRPr/>
          </a:p>
        </p:txBody>
      </p:sp>
      <p:sp>
        <p:nvSpPr>
          <p:cNvPr id="163" name="Google Shape;163;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65"/>
              </a:spcBef>
              <a:spcAft>
                <a:spcPts val="0"/>
              </a:spcAft>
              <a:buClr>
                <a:schemeClr val="dk1"/>
              </a:buClr>
              <a:buSzPts val="1100"/>
              <a:buFont typeface="Arial"/>
              <a:buNone/>
            </a:pPr>
            <a:r>
              <a:rPr b="1" lang="en-US" u="sng">
                <a:solidFill>
                  <a:srgbClr val="67788A"/>
                </a:solidFill>
                <a:latin typeface="Montserrat SemiBold"/>
                <a:ea typeface="Montserrat SemiBold"/>
                <a:cs typeface="Montserrat SemiBold"/>
                <a:sym typeface="Montserrat SemiBold"/>
              </a:rPr>
              <a:t>Speaker Notes:</a:t>
            </a:r>
            <a:endParaRPr b="1">
              <a:solidFill>
                <a:schemeClr val="dk1"/>
              </a:solidFill>
              <a:latin typeface="Montserrat SemiBold"/>
              <a:ea typeface="Montserrat SemiBold"/>
              <a:cs typeface="Montserrat SemiBold"/>
              <a:sym typeface="Montserrat SemiBold"/>
            </a:endParaRPr>
          </a:p>
          <a:p>
            <a:pPr indent="0" lvl="0" marL="0" rtl="0" algn="l">
              <a:lnSpc>
                <a:spcPct val="100000"/>
              </a:lnSpc>
              <a:spcBef>
                <a:spcPts val="665"/>
              </a:spcBef>
              <a:spcAft>
                <a:spcPts val="0"/>
              </a:spcAft>
              <a:buClr>
                <a:schemeClr val="dk1"/>
              </a:buClr>
              <a:buSzPts val="1100"/>
              <a:buFont typeface="Arial"/>
              <a:buNone/>
            </a:pPr>
            <a:r>
              <a:t/>
            </a:r>
            <a:endParaRPr b="1">
              <a:solidFill>
                <a:srgbClr val="67788A"/>
              </a:solidFill>
              <a:latin typeface="Montserrat SemiBold"/>
              <a:ea typeface="Montserrat SemiBold"/>
              <a:cs typeface="Montserrat SemiBold"/>
              <a:sym typeface="Montserrat SemiBold"/>
            </a:endParaRPr>
          </a:p>
          <a:p>
            <a:pPr indent="0" lvl="0" marL="0" marR="457200" rtl="0" algn="l">
              <a:lnSpc>
                <a:spcPct val="106666"/>
              </a:lnSpc>
              <a:spcBef>
                <a:spcPts val="65"/>
              </a:spcBef>
              <a:spcAft>
                <a:spcPts val="0"/>
              </a:spcAft>
              <a:buSzPts val="1100"/>
              <a:buNone/>
            </a:pPr>
            <a:r>
              <a:rPr b="1" lang="en-US">
                <a:solidFill>
                  <a:schemeClr val="dk2"/>
                </a:solidFill>
                <a:latin typeface="Montserrat SemiBold"/>
                <a:ea typeface="Montserrat SemiBold"/>
                <a:cs typeface="Montserrat SemiBold"/>
                <a:sym typeface="Montserrat SemiBold"/>
              </a:rPr>
              <a:t>ESTIMATED TIME</a:t>
            </a:r>
            <a:endParaRPr/>
          </a:p>
          <a:p>
            <a:pPr indent="0" lvl="0" marL="0" marR="457200" rtl="0" algn="l">
              <a:lnSpc>
                <a:spcPct val="106666"/>
              </a:lnSpc>
              <a:spcBef>
                <a:spcPts val="65"/>
              </a:spcBef>
              <a:spcAft>
                <a:spcPts val="0"/>
              </a:spcAft>
              <a:buSzPts val="1100"/>
              <a:buNone/>
            </a:pPr>
            <a:r>
              <a:rPr b="0" lang="en-US">
                <a:solidFill>
                  <a:schemeClr val="dk2"/>
                </a:solidFill>
                <a:latin typeface="Montserrat SemiBold"/>
                <a:ea typeface="Montserrat SemiBold"/>
                <a:cs typeface="Montserrat SemiBold"/>
                <a:sym typeface="Montserrat SemiBold"/>
              </a:rPr>
              <a:t>2 Minutes</a:t>
            </a:r>
            <a:endParaRPr/>
          </a:p>
          <a:p>
            <a:pPr indent="0" lvl="0" marL="0" rtl="0" algn="l">
              <a:lnSpc>
                <a:spcPct val="100000"/>
              </a:lnSpc>
              <a:spcBef>
                <a:spcPts val="665"/>
              </a:spcBef>
              <a:spcAft>
                <a:spcPts val="0"/>
              </a:spcAft>
              <a:buClr>
                <a:schemeClr val="dk1"/>
              </a:buClr>
              <a:buSzPts val="1100"/>
              <a:buFont typeface="Arial"/>
              <a:buNone/>
            </a:pPr>
            <a:r>
              <a:t/>
            </a:r>
            <a:endParaRPr b="1">
              <a:solidFill>
                <a:srgbClr val="67788A"/>
              </a:solidFill>
              <a:latin typeface="Montserrat SemiBold"/>
              <a:ea typeface="Montserrat SemiBold"/>
              <a:cs typeface="Montserrat SemiBold"/>
              <a:sym typeface="Montserrat SemiBold"/>
            </a:endParaRPr>
          </a:p>
          <a:p>
            <a:pPr indent="0" lvl="0" marL="0" rtl="0" algn="l">
              <a:lnSpc>
                <a:spcPct val="100000"/>
              </a:lnSpc>
              <a:spcBef>
                <a:spcPts val="665"/>
              </a:spcBef>
              <a:spcAft>
                <a:spcPts val="0"/>
              </a:spcAft>
              <a:buClr>
                <a:schemeClr val="dk1"/>
              </a:buClr>
              <a:buSzPts val="1100"/>
              <a:buFont typeface="Arial"/>
              <a:buNone/>
            </a:pPr>
            <a:r>
              <a:rPr b="1" lang="en-US">
                <a:solidFill>
                  <a:schemeClr val="dk1"/>
                </a:solidFill>
                <a:latin typeface="Montserrat SemiBold"/>
                <a:ea typeface="Montserrat SemiBold"/>
                <a:cs typeface="Montserrat SemiBold"/>
                <a:sym typeface="Montserrat SemiBold"/>
              </a:rPr>
              <a:t>Using Media for Change</a:t>
            </a:r>
            <a:endParaRPr b="1">
              <a:solidFill>
                <a:schemeClr val="dk1"/>
              </a:solidFill>
              <a:latin typeface="Montserrat SemiBold"/>
              <a:ea typeface="Montserrat SemiBold"/>
              <a:cs typeface="Montserrat SemiBold"/>
              <a:sym typeface="Montserrat SemiBold"/>
            </a:endParaRPr>
          </a:p>
          <a:p>
            <a:pPr indent="0" lvl="0" marL="0" rtl="0" algn="l">
              <a:lnSpc>
                <a:spcPct val="100000"/>
              </a:lnSpc>
              <a:spcBef>
                <a:spcPts val="665"/>
              </a:spcBef>
              <a:spcAft>
                <a:spcPts val="0"/>
              </a:spcAft>
              <a:buClr>
                <a:schemeClr val="dk1"/>
              </a:buClr>
              <a:buSzPts val="1100"/>
              <a:buFont typeface="Arial"/>
              <a:buNone/>
            </a:pPr>
            <a:r>
              <a:t/>
            </a:r>
            <a:endParaRPr b="1">
              <a:solidFill>
                <a:srgbClr val="67788A"/>
              </a:solidFill>
              <a:latin typeface="Montserrat SemiBold"/>
              <a:ea typeface="Montserrat SemiBold"/>
              <a:cs typeface="Montserrat SemiBold"/>
              <a:sym typeface="Montserrat SemiBold"/>
            </a:endParaRPr>
          </a:p>
          <a:p>
            <a:pPr indent="0" lvl="0" marL="0" rtl="0" algn="l">
              <a:lnSpc>
                <a:spcPct val="100000"/>
              </a:lnSpc>
              <a:spcBef>
                <a:spcPts val="665"/>
              </a:spcBef>
              <a:spcAft>
                <a:spcPts val="0"/>
              </a:spcAft>
              <a:buClr>
                <a:schemeClr val="dk1"/>
              </a:buClr>
              <a:buSzPts val="1100"/>
              <a:buFont typeface="Arial"/>
              <a:buNone/>
            </a:pPr>
            <a:r>
              <a:rPr b="1" lang="en-US">
                <a:solidFill>
                  <a:srgbClr val="67788A"/>
                </a:solidFill>
                <a:latin typeface="Montserrat SemiBold"/>
                <a:ea typeface="Montserrat SemiBold"/>
                <a:cs typeface="Montserrat SemiBold"/>
                <a:sym typeface="Montserrat SemiBold"/>
              </a:rPr>
              <a:t>TELL YOUR </a:t>
            </a:r>
            <a:r>
              <a:rPr b="1" lang="en-US">
                <a:solidFill>
                  <a:schemeClr val="dk2"/>
                </a:solidFill>
                <a:latin typeface="Montserrat SemiBold"/>
                <a:ea typeface="Montserrat SemiBold"/>
                <a:cs typeface="Montserrat SemiBold"/>
                <a:sym typeface="Montserrat SemiBold"/>
              </a:rPr>
              <a:t>PARTICIPANTS</a:t>
            </a:r>
            <a:endParaRPr/>
          </a:p>
          <a:p>
            <a:pPr indent="0" lvl="0" marL="0" rtl="0" algn="l">
              <a:lnSpc>
                <a:spcPct val="100000"/>
              </a:lnSpc>
              <a:spcBef>
                <a:spcPts val="665"/>
              </a:spcBef>
              <a:spcAft>
                <a:spcPts val="0"/>
              </a:spcAft>
              <a:buClr>
                <a:schemeClr val="dk1"/>
              </a:buClr>
              <a:buSzPts val="1100"/>
              <a:buFont typeface="Arial"/>
              <a:buNone/>
            </a:pPr>
            <a:r>
              <a:rPr b="0" lang="en-US">
                <a:solidFill>
                  <a:srgbClr val="67788A"/>
                </a:solidFill>
                <a:latin typeface="Montserrat SemiBold"/>
                <a:ea typeface="Montserrat SemiBold"/>
                <a:cs typeface="Montserrat SemiBold"/>
                <a:sym typeface="Montserrat SemiBold"/>
              </a:rPr>
              <a:t>Media is an awesome tool for sharing ideas with others. For many, digital media platforms are their favorite way to communicate their messages.</a:t>
            </a:r>
            <a:endParaRPr b="0">
              <a:latin typeface="Montserrat SemiBold"/>
              <a:ea typeface="Montserrat SemiBold"/>
              <a:cs typeface="Montserrat SemiBold"/>
              <a:sym typeface="Montserrat SemiBold"/>
            </a:endParaRPr>
          </a:p>
          <a:p>
            <a:pPr indent="0" lvl="0" marL="0" rtl="0" algn="l">
              <a:lnSpc>
                <a:spcPct val="100000"/>
              </a:lnSpc>
              <a:spcBef>
                <a:spcPts val="105"/>
              </a:spcBef>
              <a:spcAft>
                <a:spcPts val="0"/>
              </a:spcAft>
              <a:buClr>
                <a:schemeClr val="dk1"/>
              </a:buClr>
              <a:buSzPts val="1100"/>
              <a:buFont typeface="Arial"/>
              <a:buNone/>
            </a:pPr>
            <a:r>
              <a:t/>
            </a:r>
            <a:endParaRPr b="1">
              <a:solidFill>
                <a:srgbClr val="67788A"/>
              </a:solidFill>
              <a:latin typeface="Montserrat SemiBold"/>
              <a:ea typeface="Montserrat SemiBold"/>
              <a:cs typeface="Montserrat SemiBold"/>
              <a:sym typeface="Montserrat SemiBold"/>
            </a:endParaRPr>
          </a:p>
          <a:p>
            <a:pPr indent="0" lvl="0" marL="0" rtl="0" algn="l">
              <a:lnSpc>
                <a:spcPct val="100000"/>
              </a:lnSpc>
              <a:spcBef>
                <a:spcPts val="105"/>
              </a:spcBef>
              <a:spcAft>
                <a:spcPts val="0"/>
              </a:spcAft>
              <a:buClr>
                <a:schemeClr val="dk1"/>
              </a:buClr>
              <a:buSzPts val="1100"/>
              <a:buFont typeface="Arial"/>
              <a:buNone/>
            </a:pPr>
            <a:r>
              <a:t/>
            </a:r>
            <a:endParaRPr b="1" sz="1100" u="none" cap="none" strike="noStrike">
              <a:solidFill>
                <a:srgbClr val="67788A"/>
              </a:solidFill>
              <a:latin typeface="Montserrat SemiBold"/>
              <a:ea typeface="Montserrat SemiBold"/>
              <a:cs typeface="Montserrat SemiBold"/>
              <a:sym typeface="Montserrat SemiBold"/>
            </a:endParaRPr>
          </a:p>
          <a:p>
            <a:pPr indent="0" lvl="0" marL="0" rtl="0" algn="l">
              <a:lnSpc>
                <a:spcPct val="100000"/>
              </a:lnSpc>
              <a:spcBef>
                <a:spcPts val="105"/>
              </a:spcBef>
              <a:spcAft>
                <a:spcPts val="0"/>
              </a:spcAft>
              <a:buClr>
                <a:schemeClr val="dk1"/>
              </a:buClr>
              <a:buSzPts val="1100"/>
              <a:buFont typeface="Arial"/>
              <a:buNone/>
            </a:pPr>
            <a:r>
              <a:rPr b="1" lang="en-US" sz="1100" u="none" cap="none" strike="noStrike">
                <a:solidFill>
                  <a:srgbClr val="000000"/>
                </a:solidFill>
                <a:latin typeface="Montserrat SemiBold"/>
                <a:ea typeface="Montserrat SemiBold"/>
                <a:cs typeface="Montserrat SemiBold"/>
                <a:sym typeface="Montserrat SemiBold"/>
              </a:rPr>
              <a:t>TRAINER’S NOTE</a:t>
            </a:r>
            <a:endParaRPr b="1" sz="1100" u="none" cap="none" strike="noStrike">
              <a:solidFill>
                <a:srgbClr val="000000"/>
              </a:solidFill>
              <a:latin typeface="Montserrat SemiBold"/>
              <a:ea typeface="Montserrat SemiBold"/>
              <a:cs typeface="Montserrat SemiBold"/>
              <a:sym typeface="Montserrat SemiBold"/>
            </a:endParaRPr>
          </a:p>
          <a:p>
            <a:pPr indent="0" lvl="0" marL="0" rtl="0" algn="l">
              <a:lnSpc>
                <a:spcPct val="100000"/>
              </a:lnSpc>
              <a:spcBef>
                <a:spcPts val="105"/>
              </a:spcBef>
              <a:spcAft>
                <a:spcPts val="0"/>
              </a:spcAft>
              <a:buClr>
                <a:schemeClr val="dk1"/>
              </a:buClr>
              <a:buSzPts val="1100"/>
              <a:buFont typeface="Arial"/>
              <a:buNone/>
            </a:pPr>
            <a:r>
              <a:rPr b="0" lang="en-US" sz="1100" u="none" cap="none" strike="noStrike">
                <a:solidFill>
                  <a:srgbClr val="000000"/>
                </a:solidFill>
                <a:latin typeface="Montserrat SemiBold"/>
                <a:ea typeface="Montserrat SemiBold"/>
                <a:cs typeface="Montserrat SemiBold"/>
                <a:sym typeface="Montserrat SemiBold"/>
              </a:rPr>
              <a:t>Share examples of local digital influencers who are spreading their message on digital platforms. </a:t>
            </a:r>
            <a:r>
              <a:rPr b="0" i="0" lang="en-US" sz="1100" u="none" cap="none" strike="noStrike">
                <a:solidFill>
                  <a:srgbClr val="000000"/>
                </a:solidFill>
                <a:latin typeface="Arial"/>
                <a:ea typeface="Arial"/>
                <a:cs typeface="Arial"/>
                <a:sym typeface="Arial"/>
              </a:rPr>
              <a:t>This example is intended to show students how others use the internet to advocate for a cause they care about. </a:t>
            </a:r>
            <a:r>
              <a:rPr b="0" lang="en-US" sz="1100" u="none" cap="none" strike="noStrike">
                <a:solidFill>
                  <a:srgbClr val="000000"/>
                </a:solidFill>
                <a:latin typeface="Montserrat SemiBold"/>
                <a:ea typeface="Montserrat SemiBold"/>
                <a:cs typeface="Montserrat SemiBold"/>
                <a:sym typeface="Montserrat SemiBold"/>
              </a:rPr>
              <a:t>Examples could include:</a:t>
            </a:r>
            <a:endParaRPr b="0">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1" lang="en-US" sz="1100" u="none" cap="none" strike="noStrike">
                <a:solidFill>
                  <a:srgbClr val="000000"/>
                </a:solidFill>
                <a:latin typeface="Montserrat SemiBold"/>
                <a:ea typeface="Montserrat SemiBold"/>
                <a:cs typeface="Montserrat SemiBold"/>
                <a:sym typeface="Montserrat SemiBold"/>
              </a:rPr>
              <a:t>Ethiopia: Marcus cooks, Dawit Dreams, Comedian Eshetu</a:t>
            </a:r>
            <a:endParaRPr b="1">
              <a:latin typeface="Montserrat SemiBold"/>
              <a:ea typeface="Montserrat SemiBold"/>
              <a:cs typeface="Montserrat SemiBold"/>
              <a:sym typeface="Montserrat SemiBold"/>
            </a:endParaRPr>
          </a:p>
        </p:txBody>
      </p:sp>
      <p:sp>
        <p:nvSpPr>
          <p:cNvPr id="171" name="Google Shape;171;p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161925" rtl="0" algn="l">
              <a:lnSpc>
                <a:spcPct val="100000"/>
              </a:lnSpc>
              <a:spcBef>
                <a:spcPts val="0"/>
              </a:spcBef>
              <a:spcAft>
                <a:spcPts val="0"/>
              </a:spcAft>
              <a:buClr>
                <a:schemeClr val="dk1"/>
              </a:buClr>
              <a:buSzPts val="1100"/>
              <a:buFont typeface="Arial"/>
              <a:buNone/>
            </a:pPr>
            <a:r>
              <a:rPr b="1" lang="en-US" u="sng">
                <a:solidFill>
                  <a:schemeClr val="dk2"/>
                </a:solidFill>
                <a:latin typeface="Montserrat SemiBold"/>
                <a:ea typeface="Montserrat SemiBold"/>
                <a:cs typeface="Montserrat SemiBold"/>
                <a:sym typeface="Montserrat SemiBold"/>
              </a:rPr>
              <a:t>Speaker Notes:</a:t>
            </a:r>
            <a:endParaRPr b="1">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0"/>
              </a:spcBef>
              <a:spcAft>
                <a:spcPts val="0"/>
              </a:spcAft>
              <a:buClr>
                <a:schemeClr val="dk1"/>
              </a:buClr>
              <a:buSzPts val="1100"/>
              <a:buFont typeface="Arial"/>
              <a:buNone/>
            </a:pPr>
            <a:r>
              <a:t/>
            </a:r>
            <a:endParaRPr b="1">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0"/>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TEACHER’S NOTE</a:t>
            </a:r>
            <a:endParaRPr/>
          </a:p>
          <a:p>
            <a:pPr indent="0" lvl="0" marL="0" marR="161925" rtl="0" algn="l">
              <a:lnSpc>
                <a:spcPct val="112916"/>
              </a:lnSpc>
              <a:spcBef>
                <a:spcPts val="110"/>
              </a:spcBef>
              <a:spcAft>
                <a:spcPts val="0"/>
              </a:spcAft>
              <a:buClr>
                <a:schemeClr val="dk1"/>
              </a:buClr>
              <a:buSzPts val="1100"/>
              <a:buFont typeface="Arial"/>
              <a:buNone/>
            </a:pPr>
            <a:r>
              <a:rPr b="0" lang="en-US">
                <a:solidFill>
                  <a:schemeClr val="dk2"/>
                </a:solidFill>
                <a:latin typeface="Montserrat SemiBold"/>
                <a:ea typeface="Montserrat SemiBold"/>
                <a:cs typeface="Montserrat SemiBold"/>
                <a:sym typeface="Montserrat SemiBold"/>
              </a:rPr>
              <a:t>On a projection screen at the front of the room, show a recent video example aligned with your/students’ local/regional context to illustrate further how media can be used to foster awareness and advocacy around a particular cause.</a:t>
            </a:r>
            <a:endParaRPr/>
          </a:p>
          <a:p>
            <a:pPr indent="0" lvl="0" marL="0" marR="161925" rtl="0" algn="l">
              <a:lnSpc>
                <a:spcPct val="100000"/>
              </a:lnSpc>
              <a:spcBef>
                <a:spcPts val="55"/>
              </a:spcBef>
              <a:spcAft>
                <a:spcPts val="0"/>
              </a:spcAft>
              <a:buClr>
                <a:schemeClr val="dk1"/>
              </a:buClr>
              <a:buSzPts val="1100"/>
              <a:buFont typeface="Arial"/>
              <a:buNone/>
            </a:pPr>
            <a:r>
              <a:t/>
            </a:r>
            <a:endParaRPr b="0">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0"/>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TELL YOUR STUDENTS</a:t>
            </a:r>
            <a:endParaRPr/>
          </a:p>
          <a:p>
            <a:pPr indent="0" lvl="0" marL="0" marR="161925" rtl="0" algn="l">
              <a:lnSpc>
                <a:spcPct val="112916"/>
              </a:lnSpc>
              <a:spcBef>
                <a:spcPts val="105"/>
              </a:spcBef>
              <a:spcAft>
                <a:spcPts val="0"/>
              </a:spcAft>
              <a:buClr>
                <a:schemeClr val="dk1"/>
              </a:buClr>
              <a:buSzPts val="1100"/>
              <a:buFont typeface="Arial"/>
              <a:buNone/>
            </a:pPr>
            <a:r>
              <a:rPr b="0" lang="en-US">
                <a:solidFill>
                  <a:schemeClr val="dk2"/>
                </a:solidFill>
                <a:latin typeface="Montserrat SemiBold"/>
                <a:ea typeface="Montserrat SemiBold"/>
                <a:cs typeface="Montserrat SemiBold"/>
                <a:sym typeface="Montserrat SemiBold"/>
              </a:rPr>
              <a:t>When engaging in advocacy efforts, media of all sorts can be powerful tools for achieving our goals. In the following activity, you will explore this idea by creating a message and spreading it across various types of media to reach a large audience.</a:t>
            </a:r>
            <a:endParaRPr/>
          </a:p>
          <a:p>
            <a:pPr indent="0" lvl="0" marL="0" rtl="0" algn="l">
              <a:lnSpc>
                <a:spcPct val="100000"/>
              </a:lnSpc>
              <a:spcBef>
                <a:spcPts val="0"/>
              </a:spcBef>
              <a:spcAft>
                <a:spcPts val="0"/>
              </a:spcAft>
              <a:buClr>
                <a:schemeClr val="dk1"/>
              </a:buClr>
              <a:buSzPts val="1100"/>
              <a:buFont typeface="Arial"/>
              <a:buNone/>
            </a:pPr>
            <a:r>
              <a:t/>
            </a:r>
            <a:endParaRPr b="0">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0"/>
              </a:spcBef>
              <a:spcAft>
                <a:spcPts val="0"/>
              </a:spcAft>
              <a:buClr>
                <a:schemeClr val="dk1"/>
              </a:buClr>
              <a:buSzPts val="1100"/>
              <a:buFont typeface="Arial"/>
              <a:buNone/>
            </a:pPr>
            <a:r>
              <a:t/>
            </a:r>
            <a:endParaRPr/>
          </a:p>
        </p:txBody>
      </p:sp>
      <p:sp>
        <p:nvSpPr>
          <p:cNvPr id="182" name="Google Shape;182;p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161925" rtl="0" algn="l">
              <a:lnSpc>
                <a:spcPct val="100000"/>
              </a:lnSpc>
              <a:spcBef>
                <a:spcPts val="800"/>
              </a:spcBef>
              <a:spcAft>
                <a:spcPts val="0"/>
              </a:spcAft>
              <a:buClr>
                <a:schemeClr val="dk1"/>
              </a:buClr>
              <a:buSzPts val="1100"/>
              <a:buFont typeface="Arial"/>
              <a:buNone/>
            </a:pPr>
            <a:r>
              <a:rPr b="1" lang="en-US" sz="1200" u="sng">
                <a:solidFill>
                  <a:schemeClr val="dk2"/>
                </a:solidFill>
                <a:latin typeface="Montserrat SemiBold"/>
                <a:ea typeface="Montserrat SemiBold"/>
                <a:cs typeface="Montserrat SemiBold"/>
                <a:sym typeface="Montserrat SemiBold"/>
              </a:rPr>
              <a:t>Speaker Notes:</a:t>
            </a:r>
            <a:endParaRPr b="1">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800"/>
              </a:spcBef>
              <a:spcAft>
                <a:spcPts val="0"/>
              </a:spcAft>
              <a:buClr>
                <a:schemeClr val="dk1"/>
              </a:buClr>
              <a:buSzPts val="1100"/>
              <a:buFont typeface="Arial"/>
              <a:buNone/>
            </a:pPr>
            <a:r>
              <a:t/>
            </a:r>
            <a:endParaRPr b="1">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795"/>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TELL YOUR STUDENTS</a:t>
            </a:r>
            <a:endParaRPr/>
          </a:p>
          <a:p>
            <a:pPr indent="0" lvl="0" marL="0" marR="161925" rtl="0" algn="l">
              <a:lnSpc>
                <a:spcPct val="112916"/>
              </a:lnSpc>
              <a:spcBef>
                <a:spcPts val="105"/>
              </a:spcBef>
              <a:spcAft>
                <a:spcPts val="0"/>
              </a:spcAft>
              <a:buClr>
                <a:schemeClr val="dk1"/>
              </a:buClr>
              <a:buSzPts val="1100"/>
              <a:buFont typeface="Arial"/>
              <a:buNone/>
            </a:pPr>
            <a:r>
              <a:rPr b="0" lang="en-US">
                <a:solidFill>
                  <a:schemeClr val="dk2"/>
                </a:solidFill>
                <a:latin typeface="Montserrat SemiBold"/>
                <a:ea typeface="Montserrat SemiBold"/>
                <a:cs typeface="Montserrat SemiBold"/>
                <a:sym typeface="Montserrat SemiBold"/>
              </a:rPr>
              <a:t>Now that we’ve found and discussed an inspiring and effective example of media to promote a cause, it’s time for you to create your own media content around a cause you care about.</a:t>
            </a:r>
            <a:endParaRPr/>
          </a:p>
          <a:p>
            <a:pPr indent="0" lvl="0" marL="0" marR="161925" rtl="0" algn="just">
              <a:lnSpc>
                <a:spcPct val="112916"/>
              </a:lnSpc>
              <a:spcBef>
                <a:spcPts val="5"/>
              </a:spcBef>
              <a:spcAft>
                <a:spcPts val="0"/>
              </a:spcAft>
              <a:buClr>
                <a:schemeClr val="dk1"/>
              </a:buClr>
              <a:buSzPts val="1100"/>
              <a:buFont typeface="Arial"/>
              <a:buNone/>
            </a:pPr>
            <a:r>
              <a:t/>
            </a:r>
            <a:endParaRPr b="0">
              <a:solidFill>
                <a:schemeClr val="dk2"/>
              </a:solidFill>
              <a:latin typeface="Montserrat SemiBold"/>
              <a:ea typeface="Montserrat SemiBold"/>
              <a:cs typeface="Montserrat SemiBold"/>
              <a:sym typeface="Montserrat SemiBold"/>
            </a:endParaRPr>
          </a:p>
          <a:p>
            <a:pPr indent="0" lvl="0" marL="0" marR="161925" rtl="0" algn="just">
              <a:lnSpc>
                <a:spcPct val="112916"/>
              </a:lnSpc>
              <a:spcBef>
                <a:spcPts val="5"/>
              </a:spcBef>
              <a:spcAft>
                <a:spcPts val="0"/>
              </a:spcAft>
              <a:buClr>
                <a:schemeClr val="dk1"/>
              </a:buClr>
              <a:buSzPts val="1100"/>
              <a:buFont typeface="Arial"/>
              <a:buNone/>
            </a:pPr>
            <a:r>
              <a:rPr b="0" lang="en-US">
                <a:solidFill>
                  <a:schemeClr val="dk2"/>
                </a:solidFill>
                <a:latin typeface="Montserrat SemiBold"/>
                <a:ea typeface="Montserrat SemiBold"/>
                <a:cs typeface="Montserrat SemiBold"/>
                <a:sym typeface="Montserrat SemiBold"/>
              </a:rPr>
              <a:t>Over the next 20 minutes, think of a cause that is important to you and write down your idea for a specific type of media to raise awareness around the cause. This might include:</a:t>
            </a:r>
            <a:endParaRPr/>
          </a:p>
          <a:p>
            <a:pPr indent="-298450" lvl="0" marL="685800" marR="161925" rtl="0" algn="l">
              <a:lnSpc>
                <a:spcPct val="103750"/>
              </a:lnSpc>
              <a:spcBef>
                <a:spcPts val="750"/>
              </a:spcBef>
              <a:spcAft>
                <a:spcPts val="0"/>
              </a:spcAft>
              <a:buClr>
                <a:srgbClr val="67788A"/>
              </a:buClr>
              <a:buSzPts val="1100"/>
              <a:buAutoNum type="arabicPeriod"/>
            </a:pPr>
            <a:r>
              <a:rPr b="0" lang="en-US">
                <a:solidFill>
                  <a:schemeClr val="dk2"/>
                </a:solidFill>
                <a:latin typeface="Montserrat SemiBold"/>
                <a:ea typeface="Montserrat SemiBold"/>
                <a:cs typeface="Montserrat SemiBold"/>
                <a:sym typeface="Montserrat SemiBold"/>
              </a:rPr>
              <a:t>A text post to communicate your cause and why people should take action</a:t>
            </a:r>
            <a:endParaRPr/>
          </a:p>
          <a:p>
            <a:pPr indent="-298450" lvl="0" marL="685800" marR="161925" rtl="0" algn="l">
              <a:lnSpc>
                <a:spcPct val="103750"/>
              </a:lnSpc>
              <a:spcBef>
                <a:spcPts val="460"/>
              </a:spcBef>
              <a:spcAft>
                <a:spcPts val="0"/>
              </a:spcAft>
              <a:buClr>
                <a:srgbClr val="67788A"/>
              </a:buClr>
              <a:buSzPts val="1100"/>
              <a:buAutoNum type="arabicPeriod"/>
            </a:pPr>
            <a:r>
              <a:rPr b="0" lang="en-US">
                <a:solidFill>
                  <a:schemeClr val="dk2"/>
                </a:solidFill>
                <a:latin typeface="Montserrat SemiBold"/>
                <a:ea typeface="Montserrat SemiBold"/>
                <a:cs typeface="Montserrat SemiBold"/>
                <a:sym typeface="Montserrat SemiBold"/>
              </a:rPr>
              <a:t>An idea for an image or graphic (or image/graphic itself) to communicate the cause and how others can help support it</a:t>
            </a:r>
            <a:endParaRPr/>
          </a:p>
          <a:p>
            <a:pPr indent="-298450" lvl="0" marL="685800" marR="161925" rtl="0" algn="l">
              <a:lnSpc>
                <a:spcPct val="103750"/>
              </a:lnSpc>
              <a:spcBef>
                <a:spcPts val="455"/>
              </a:spcBef>
              <a:spcAft>
                <a:spcPts val="0"/>
              </a:spcAft>
              <a:buClr>
                <a:srgbClr val="67788A"/>
              </a:buClr>
              <a:buSzPts val="1100"/>
              <a:buAutoNum type="arabicPeriod"/>
            </a:pPr>
            <a:r>
              <a:rPr b="0" lang="en-US">
                <a:solidFill>
                  <a:schemeClr val="dk2"/>
                </a:solidFill>
                <a:latin typeface="Montserrat SemiBold"/>
                <a:ea typeface="Montserrat SemiBold"/>
                <a:cs typeface="Montserrat SemiBold"/>
                <a:sym typeface="Montserrat SemiBold"/>
              </a:rPr>
              <a:t>An idea for a video to raise awareness and encourage action around the cause</a:t>
            </a:r>
            <a:endParaRPr/>
          </a:p>
          <a:p>
            <a:pPr indent="0" lvl="0" marL="0" marR="161925" rtl="0" algn="l">
              <a:lnSpc>
                <a:spcPct val="100000"/>
              </a:lnSpc>
              <a:spcBef>
                <a:spcPts val="560"/>
              </a:spcBef>
              <a:spcAft>
                <a:spcPts val="0"/>
              </a:spcAft>
              <a:buClr>
                <a:schemeClr val="dk1"/>
              </a:buClr>
              <a:buSzPts val="1100"/>
              <a:buFont typeface="Arial"/>
              <a:buNone/>
            </a:pPr>
            <a:r>
              <a:t/>
            </a:r>
            <a:endParaRPr b="0">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560"/>
              </a:spcBef>
              <a:spcAft>
                <a:spcPts val="0"/>
              </a:spcAft>
              <a:buClr>
                <a:schemeClr val="dk1"/>
              </a:buClr>
              <a:buSzPts val="1100"/>
              <a:buFont typeface="Arial"/>
              <a:buNone/>
            </a:pPr>
            <a:r>
              <a:rPr b="0" lang="en-US">
                <a:solidFill>
                  <a:schemeClr val="dk2"/>
                </a:solidFill>
                <a:latin typeface="Montserrat SemiBold"/>
                <a:ea typeface="Montserrat SemiBold"/>
                <a:cs typeface="Montserrat SemiBold"/>
                <a:sym typeface="Montserrat SemiBold"/>
              </a:rPr>
              <a:t>In addition to this idea, please also write down:</a:t>
            </a:r>
            <a:endParaRPr/>
          </a:p>
          <a:p>
            <a:pPr indent="-298450" lvl="0" marL="457200" marR="161925" rtl="0" algn="l">
              <a:lnSpc>
                <a:spcPct val="103750"/>
              </a:lnSpc>
              <a:spcBef>
                <a:spcPts val="900"/>
              </a:spcBef>
              <a:spcAft>
                <a:spcPts val="0"/>
              </a:spcAft>
              <a:buClr>
                <a:srgbClr val="67788A"/>
              </a:buClr>
              <a:buSzPts val="1100"/>
              <a:buChar char="●"/>
            </a:pPr>
            <a:r>
              <a:rPr b="0" lang="en-US">
                <a:solidFill>
                  <a:schemeClr val="dk2"/>
                </a:solidFill>
                <a:latin typeface="Montserrat SemiBold"/>
                <a:ea typeface="Montserrat SemiBold"/>
                <a:cs typeface="Montserrat SemiBold"/>
                <a:sym typeface="Montserrat SemiBold"/>
              </a:rPr>
              <a:t>At least two possible ways you might spread your media message to increase visibility and awareness of the cause</a:t>
            </a:r>
            <a:endParaRPr/>
          </a:p>
          <a:p>
            <a:pPr indent="-228600" lvl="0" marL="457200" marR="161925" rtl="0" algn="l">
              <a:lnSpc>
                <a:spcPct val="103750"/>
              </a:lnSpc>
              <a:spcBef>
                <a:spcPts val="900"/>
              </a:spcBef>
              <a:spcAft>
                <a:spcPts val="0"/>
              </a:spcAft>
              <a:buClr>
                <a:srgbClr val="67788A"/>
              </a:buClr>
              <a:buSzPts val="1100"/>
              <a:buFont typeface="Arial"/>
              <a:buNone/>
            </a:pPr>
            <a:r>
              <a:t/>
            </a:r>
            <a:endParaRPr b="0">
              <a:solidFill>
                <a:schemeClr val="dk2"/>
              </a:solidFill>
              <a:latin typeface="Montserrat SemiBold"/>
              <a:ea typeface="Montserrat SemiBold"/>
              <a:cs typeface="Montserrat SemiBold"/>
              <a:sym typeface="Montserrat SemiBold"/>
            </a:endParaRPr>
          </a:p>
          <a:p>
            <a:pPr indent="0" lvl="0" marL="0" marR="161925" rtl="0" algn="l">
              <a:lnSpc>
                <a:spcPct val="100000"/>
              </a:lnSpc>
              <a:spcBef>
                <a:spcPts val="560"/>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CLASS INTERACTION</a:t>
            </a:r>
            <a:endParaRPr/>
          </a:p>
          <a:p>
            <a:pPr indent="0" lvl="0" marL="0" marR="161925" rtl="0" algn="l">
              <a:lnSpc>
                <a:spcPct val="100000"/>
              </a:lnSpc>
              <a:spcBef>
                <a:spcPts val="560"/>
              </a:spcBef>
              <a:spcAft>
                <a:spcPts val="0"/>
              </a:spcAft>
              <a:buClr>
                <a:schemeClr val="dk1"/>
              </a:buClr>
              <a:buSzPts val="1100"/>
              <a:buFont typeface="Arial"/>
              <a:buNone/>
            </a:pPr>
            <a:r>
              <a:rPr b="0" lang="en-US">
                <a:solidFill>
                  <a:schemeClr val="dk2"/>
                </a:solidFill>
                <a:latin typeface="Montserrat SemiBold"/>
                <a:ea typeface="Montserrat SemiBold"/>
                <a:cs typeface="Montserrat SemiBold"/>
                <a:sym typeface="Montserrat SemiBold"/>
              </a:rPr>
              <a:t>Give students 20 minutes to write down their ideas. Afterward, ask students to share what they wrote with the larger group. Take 15 minutes for discussion.</a:t>
            </a:r>
            <a:br>
              <a:rPr b="0" lang="en-US">
                <a:solidFill>
                  <a:schemeClr val="dk2"/>
                </a:solidFill>
                <a:latin typeface="Montserrat SemiBold"/>
                <a:ea typeface="Montserrat SemiBold"/>
                <a:cs typeface="Montserrat SemiBold"/>
                <a:sym typeface="Montserrat SemiBold"/>
              </a:rPr>
            </a:br>
            <a:endParaRPr b="0">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855"/>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p:txBody>
      </p:sp>
      <p:sp>
        <p:nvSpPr>
          <p:cNvPr id="190" name="Google Shape;190;p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US" u="sng">
                <a:solidFill>
                  <a:schemeClr val="dk2"/>
                </a:solidFill>
                <a:latin typeface="Montserrat SemiBold"/>
                <a:ea typeface="Montserrat SemiBold"/>
                <a:cs typeface="Montserrat SemiBold"/>
                <a:sym typeface="Montserrat SemiBold"/>
              </a:rPr>
              <a:t>Speaker Notes:</a:t>
            </a: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1" sz="1100" u="sng"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LESSON OBJECTIVE</a:t>
            </a:r>
            <a:endParaRPr/>
          </a:p>
          <a:p>
            <a:pPr indent="0" lvl="0" marL="0" rtl="0" algn="l">
              <a:lnSpc>
                <a:spcPct val="100000"/>
              </a:lnSpc>
              <a:spcBef>
                <a:spcPts val="0"/>
              </a:spcBef>
              <a:spcAft>
                <a:spcPts val="0"/>
              </a:spcAft>
              <a:buClr>
                <a:schemeClr val="dk1"/>
              </a:buClr>
              <a:buSzPts val="1100"/>
              <a:buFont typeface="Arial"/>
              <a:buNone/>
            </a:pPr>
            <a:r>
              <a:rPr b="0" lang="en-US" sz="1100" u="none" cap="none" strike="noStrike">
                <a:solidFill>
                  <a:schemeClr val="dk2"/>
                </a:solidFill>
                <a:latin typeface="Montserrat SemiBold"/>
                <a:ea typeface="Montserrat SemiBold"/>
                <a:cs typeface="Montserrat SemiBold"/>
                <a:sym typeface="Montserrat SemiBold"/>
              </a:rPr>
              <a:t>Students will learn how hashtags have been effective in promoting social movements. Students will also identify how hashtags on social media can help raise awareness about an advocacy issue and will develop their own hashtag and methods of promotion for a cause that interests them.</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ESTIMATED TIME</a:t>
            </a:r>
            <a:endParaRPr/>
          </a:p>
          <a:p>
            <a:pPr indent="0" lvl="0" marL="0" rtl="0" algn="l">
              <a:lnSpc>
                <a:spcPct val="100000"/>
              </a:lnSpc>
              <a:spcBef>
                <a:spcPts val="0"/>
              </a:spcBef>
              <a:spcAft>
                <a:spcPts val="0"/>
              </a:spcAft>
              <a:buClr>
                <a:schemeClr val="dk1"/>
              </a:buClr>
              <a:buSzPts val="1100"/>
              <a:buFont typeface="Arial"/>
              <a:buNone/>
            </a:pPr>
            <a:r>
              <a:rPr b="0" lang="en-US" sz="1100" u="none" cap="none" strike="noStrike">
                <a:solidFill>
                  <a:schemeClr val="dk2"/>
                </a:solidFill>
                <a:latin typeface="Montserrat SemiBold"/>
                <a:ea typeface="Montserrat SemiBold"/>
                <a:cs typeface="Montserrat SemiBold"/>
                <a:sym typeface="Montserrat SemiBold"/>
              </a:rPr>
              <a:t>1 Hour and 10 Minutes</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1"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ESSENTIAL QUESTIONS</a:t>
            </a:r>
            <a:endParaRPr b="1">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How have others made use of hashtags to promote a cause?</a:t>
            </a:r>
            <a:endParaRPr b="0">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How can you use hashtags to raise awareness around an issue?</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PREPARATION</a:t>
            </a:r>
            <a:endParaRPr b="1">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Identify a video to demonstrate how media can be used to foster awareness and advocacy relevant to your community.</a:t>
            </a:r>
            <a:endParaRPr b="0">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Students need internet access to complete this lesson.</a:t>
            </a:r>
            <a:endParaRPr/>
          </a:p>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chemeClr val="dk2"/>
                </a:solidFill>
                <a:latin typeface="Arial"/>
                <a:ea typeface="Arial"/>
                <a:cs typeface="Arial"/>
                <a:sym typeface="Arial"/>
              </a:rPr>
              <a:t>There are several opportunities to localize content to your students’ experience and local context. These opportunities are flagged as “Teacher’s Notes” throughout. We suggest you read through the lesson ahead of time and prepare the examples before the lesson begins.</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i="1" lang="en-US" sz="1100" u="none" cap="none" strike="noStrike">
                <a:solidFill>
                  <a:schemeClr val="dk2"/>
                </a:solidFill>
                <a:latin typeface="Montserrat SemiBold"/>
                <a:ea typeface="Montserrat SemiBold"/>
                <a:cs typeface="Montserrat SemiBold"/>
                <a:sym typeface="Montserrat SemiBold"/>
              </a:rPr>
              <a:t>OPTIONAL: </a:t>
            </a:r>
            <a:r>
              <a:rPr b="1" lang="en-US" sz="1100" u="none" cap="none" strike="noStrike">
                <a:solidFill>
                  <a:schemeClr val="dk2"/>
                </a:solidFill>
                <a:latin typeface="Montserrat SemiBold"/>
                <a:ea typeface="Montserrat SemiBold"/>
                <a:cs typeface="Montserrat SemiBold"/>
                <a:sym typeface="Montserrat SemiBold"/>
              </a:rPr>
              <a:t>ISTE DIGCITCOMMIT COMPETENCY</a:t>
            </a:r>
            <a:endParaRPr b="1">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ENGAGED: I use technology and digital channels for civic engagement, to solve problems, and to be a force for good in both physical and virtual communities.</a:t>
            </a:r>
            <a:endParaRPr b="0">
              <a:solidFill>
                <a:schemeClr val="dk2"/>
              </a:solidFill>
              <a:latin typeface="Montserrat SemiBold"/>
              <a:ea typeface="Montserrat SemiBold"/>
              <a:cs typeface="Montserrat SemiBold"/>
              <a:sym typeface="Montserrat SemiBold"/>
            </a:endParaRPr>
          </a:p>
          <a:p>
            <a:pPr indent="0" lvl="0" marL="0" marR="457200" rtl="0" algn="l">
              <a:lnSpc>
                <a:spcPct val="106666"/>
              </a:lnSpc>
              <a:spcBef>
                <a:spcPts val="65"/>
              </a:spcBef>
              <a:spcAft>
                <a:spcPts val="0"/>
              </a:spcAft>
              <a:buClr>
                <a:schemeClr val="dk1"/>
              </a:buClr>
              <a:buSzPts val="1100"/>
              <a:buFont typeface="Arial"/>
              <a:buNone/>
            </a:pPr>
            <a:r>
              <a:t/>
            </a:r>
            <a:endParaRPr b="0" sz="1100">
              <a:solidFill>
                <a:schemeClr val="dk2"/>
              </a:solidFill>
              <a:latin typeface="Montserrat SemiBold"/>
              <a:ea typeface="Montserrat SemiBold"/>
              <a:cs typeface="Montserrat SemiBold"/>
              <a:sym typeface="Montserrat SemiBold"/>
            </a:endParaRPr>
          </a:p>
          <a:p>
            <a:pPr indent="-228600" lvl="0" marL="457200" marR="0" rtl="0" algn="l">
              <a:lnSpc>
                <a:spcPct val="100000"/>
              </a:lnSpc>
              <a:spcBef>
                <a:spcPts val="0"/>
              </a:spcBef>
              <a:spcAft>
                <a:spcPts val="0"/>
              </a:spcAft>
              <a:buClr>
                <a:srgbClr val="000000"/>
              </a:buClr>
              <a:buSzPts val="1100"/>
              <a:buFont typeface="Arial"/>
              <a:buNone/>
            </a:pPr>
            <a:r>
              <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SzPts val="1100"/>
              <a:buNone/>
            </a:pPr>
            <a:r>
              <a:t/>
            </a:r>
            <a:endParaRPr/>
          </a:p>
        </p:txBody>
      </p:sp>
      <p:sp>
        <p:nvSpPr>
          <p:cNvPr id="204" name="Google Shape;204;p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500"/>
              </a:spcBef>
              <a:spcAft>
                <a:spcPts val="0"/>
              </a:spcAft>
              <a:buClr>
                <a:schemeClr val="dk1"/>
              </a:buClr>
              <a:buSzPts val="1100"/>
              <a:buFont typeface="Arial"/>
              <a:buNone/>
            </a:pPr>
            <a:r>
              <a:rPr b="1" lang="en-US" sz="1200" u="sng">
                <a:solidFill>
                  <a:schemeClr val="dk2"/>
                </a:solidFill>
                <a:latin typeface="Montserrat SemiBold"/>
                <a:ea typeface="Montserrat SemiBold"/>
                <a:cs typeface="Montserrat SemiBold"/>
                <a:sym typeface="Montserrat SemiBold"/>
              </a:rPr>
              <a:t>Speaker Notes:</a:t>
            </a: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1500"/>
              </a:spcBef>
              <a:spcAft>
                <a:spcPts val="0"/>
              </a:spcAft>
              <a:buClr>
                <a:schemeClr val="dk1"/>
              </a:buClr>
              <a:buSzPts val="1100"/>
              <a:buFont typeface="Arial"/>
              <a:buNone/>
            </a:pPr>
            <a:r>
              <a:t/>
            </a:r>
            <a:endParaRPr b="1" sz="1200">
              <a:solidFill>
                <a:schemeClr val="dk2"/>
              </a:solidFill>
              <a:latin typeface="Montserrat SemiBold"/>
              <a:ea typeface="Montserrat SemiBold"/>
              <a:cs typeface="Montserrat SemiBold"/>
              <a:sym typeface="Montserrat SemiBold"/>
            </a:endParaRPr>
          </a:p>
          <a:p>
            <a:pPr indent="0" lvl="0" marL="0" rtl="0" algn="l">
              <a:lnSpc>
                <a:spcPct val="100000"/>
              </a:lnSpc>
              <a:spcBef>
                <a:spcPts val="1500"/>
              </a:spcBef>
              <a:spcAft>
                <a:spcPts val="0"/>
              </a:spcAft>
              <a:buClr>
                <a:schemeClr val="dk1"/>
              </a:buClr>
              <a:buSzPts val="1100"/>
              <a:buFont typeface="Arial"/>
              <a:buNone/>
            </a:pPr>
            <a:r>
              <a:rPr b="1" lang="en-US" sz="1200">
                <a:solidFill>
                  <a:schemeClr val="dk2"/>
                </a:solidFill>
                <a:latin typeface="Montserrat SemiBold"/>
                <a:ea typeface="Montserrat SemiBold"/>
                <a:cs typeface="Montserrat SemiBold"/>
                <a:sym typeface="Montserrat SemiBold"/>
              </a:rPr>
              <a:t>Advocacy Using Hashtags</a:t>
            </a:r>
            <a:endParaRPr b="1">
              <a:solidFill>
                <a:schemeClr val="dk2"/>
              </a:solidFill>
              <a:latin typeface="Montserrat SemiBold"/>
              <a:ea typeface="Montserrat SemiBold"/>
              <a:cs typeface="Montserrat SemiBold"/>
              <a:sym typeface="Montserrat SemiBold"/>
            </a:endParaRPr>
          </a:p>
          <a:p>
            <a:pPr indent="0" lvl="0" marL="457200" rtl="0" algn="l">
              <a:lnSpc>
                <a:spcPct val="100000"/>
              </a:lnSpc>
              <a:spcBef>
                <a:spcPts val="0"/>
              </a:spcBef>
              <a:spcAft>
                <a:spcPts val="0"/>
              </a:spcAft>
              <a:buClr>
                <a:schemeClr val="dk1"/>
              </a:buClr>
              <a:buSzPts val="1100"/>
              <a:buFont typeface="Arial"/>
              <a:buNone/>
            </a:pPr>
            <a:r>
              <a:t/>
            </a: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665"/>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TELL YOUR STUDENTS</a:t>
            </a: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665"/>
              </a:spcBef>
              <a:spcAft>
                <a:spcPts val="0"/>
              </a:spcAft>
              <a:buClr>
                <a:schemeClr val="dk1"/>
              </a:buClr>
              <a:buSzPts val="1100"/>
              <a:buFont typeface="Arial"/>
              <a:buNone/>
            </a:pPr>
            <a:r>
              <a:rPr b="0" lang="en-US" sz="1100" u="none" cap="none" strike="noStrike">
                <a:solidFill>
                  <a:schemeClr val="dk2"/>
                </a:solidFill>
                <a:latin typeface="Montserrat SemiBold"/>
                <a:ea typeface="Montserrat SemiBold"/>
                <a:cs typeface="Montserrat SemiBold"/>
                <a:sym typeface="Montserrat SemiBold"/>
              </a:rPr>
              <a:t>While individuals often use specific social media platforms in advocacy campaigns for particular reasons, these platforms share certain characteristics. One helpful common feature is the hashtag. Hashtags allow us to draw attention to our ideas by connecting our posts to other posts on the same topic. For instance, if we wanted to share videos from our recent football game where our striker performed a hat trick, we could include “#football and “#hattrick” in the description of the video to allow other people looking for football videos to see it. This way, we could increase the chances that professional sports scouts might view our videos.</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665"/>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665"/>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665"/>
              </a:spcBef>
              <a:spcAft>
                <a:spcPts val="0"/>
              </a:spcAft>
              <a:buClr>
                <a:schemeClr val="dk1"/>
              </a:buClr>
              <a:buSzPts val="1100"/>
              <a:buFont typeface="Arial"/>
              <a:buNone/>
            </a:pPr>
            <a:r>
              <a:t/>
            </a:r>
            <a:endParaRPr b="1"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665"/>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TEACHER’S NOTE</a:t>
            </a:r>
            <a:endParaRPr b="1"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665"/>
              </a:spcBef>
              <a:spcAft>
                <a:spcPts val="0"/>
              </a:spcAft>
              <a:buClr>
                <a:schemeClr val="dk1"/>
              </a:buClr>
              <a:buSzPts val="1100"/>
              <a:buFont typeface="Arial"/>
              <a:buNone/>
            </a:pPr>
            <a:r>
              <a:rPr b="0" lang="en-US" sz="1100" u="none" cap="none" strike="noStrike">
                <a:solidFill>
                  <a:schemeClr val="dk2"/>
                </a:solidFill>
                <a:latin typeface="Montserrat SemiBold"/>
                <a:ea typeface="Montserrat SemiBold"/>
                <a:cs typeface="Montserrat SemiBold"/>
                <a:sym typeface="Montserrat SemiBold"/>
              </a:rPr>
              <a:t>Share additional examples of local hashtags that are used to spread important messages on digital platforms. </a:t>
            </a:r>
            <a:r>
              <a:rPr b="0" i="0" lang="en-US" sz="1100" u="none" cap="none" strike="noStrike">
                <a:solidFill>
                  <a:schemeClr val="dk2"/>
                </a:solidFill>
                <a:latin typeface="Arial"/>
                <a:ea typeface="Arial"/>
                <a:cs typeface="Arial"/>
                <a:sym typeface="Arial"/>
              </a:rPr>
              <a:t>The goal of this example is to educate students on hashtags and how they can be used to advocate for a cause</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665"/>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marR="0" rtl="0" algn="l">
              <a:lnSpc>
                <a:spcPct val="100000"/>
              </a:lnSpc>
              <a:spcBef>
                <a:spcPts val="665"/>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TELL YOUR STUDENTS</a:t>
            </a:r>
            <a:endParaRPr b="1">
              <a:solidFill>
                <a:schemeClr val="dk2"/>
              </a:solidFill>
              <a:latin typeface="Montserrat SemiBold"/>
              <a:ea typeface="Montserrat SemiBold"/>
              <a:cs typeface="Montserrat SemiBold"/>
              <a:sym typeface="Montserrat SemiBold"/>
            </a:endParaRPr>
          </a:p>
          <a:p>
            <a:pPr indent="0" lvl="0" marL="0" marR="0" rtl="0" algn="l">
              <a:lnSpc>
                <a:spcPct val="100000"/>
              </a:lnSpc>
              <a:spcBef>
                <a:spcPts val="665"/>
              </a:spcBef>
              <a:spcAft>
                <a:spcPts val="0"/>
              </a:spcAft>
              <a:buClr>
                <a:schemeClr val="dk1"/>
              </a:buClr>
              <a:buSzPts val="1100"/>
              <a:buFont typeface="Arial"/>
              <a:buNone/>
            </a:pPr>
            <a:r>
              <a:rPr b="0" lang="en-US" sz="1100" u="none" cap="none" strike="noStrike">
                <a:solidFill>
                  <a:schemeClr val="dk2"/>
                </a:solidFill>
                <a:latin typeface="Montserrat SemiBold"/>
                <a:ea typeface="Montserrat SemiBold"/>
                <a:cs typeface="Montserrat SemiBold"/>
                <a:sym typeface="Montserrat SemiBold"/>
              </a:rPr>
              <a:t>When you are advocating for a cause, using hashtags is a great way to reach an audience with your ideas. In the following exercise, we will explore the use of hashtags on social media.</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665"/>
              </a:spcBef>
              <a:spcAft>
                <a:spcPts val="0"/>
              </a:spcAft>
              <a:buClr>
                <a:schemeClr val="dk1"/>
              </a:buClr>
              <a:buSzPts val="1100"/>
              <a:buFont typeface="Arial"/>
              <a:buNone/>
            </a:pPr>
            <a:r>
              <a:t/>
            </a: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SzPts val="1100"/>
              <a:buNone/>
            </a:pPr>
            <a:r>
              <a:t/>
            </a:r>
            <a:endParaRPr b="1">
              <a:solidFill>
                <a:schemeClr val="dk2"/>
              </a:solidFill>
              <a:latin typeface="Montserrat SemiBold"/>
              <a:ea typeface="Montserrat SemiBold"/>
              <a:cs typeface="Montserrat SemiBold"/>
              <a:sym typeface="Montserrat SemiBold"/>
            </a:endParaRPr>
          </a:p>
        </p:txBody>
      </p:sp>
      <p:sp>
        <p:nvSpPr>
          <p:cNvPr id="213" name="Google Shape;213;p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US" sz="1400" u="sng">
                <a:solidFill>
                  <a:schemeClr val="dk2"/>
                </a:solidFill>
                <a:latin typeface="Montserrat SemiBold"/>
                <a:ea typeface="Montserrat SemiBold"/>
                <a:cs typeface="Montserrat SemiBold"/>
                <a:sym typeface="Montserrat SemiBold"/>
              </a:rPr>
              <a:t>Speaker Notes:</a:t>
            </a:r>
            <a:endParaRPr b="1" sz="120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1" sz="140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400">
                <a:solidFill>
                  <a:schemeClr val="dk2"/>
                </a:solidFill>
                <a:latin typeface="Montserrat SemiBold"/>
                <a:ea typeface="Montserrat SemiBold"/>
                <a:cs typeface="Montserrat SemiBold"/>
                <a:sym typeface="Montserrat SemiBold"/>
              </a:rPr>
              <a:t>Part 2</a:t>
            </a:r>
            <a:endParaRPr b="1" sz="120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1" sz="1400">
              <a:solidFill>
                <a:schemeClr val="dk2"/>
              </a:solidFill>
              <a:latin typeface="Montserrat SemiBold"/>
              <a:ea typeface="Montserrat SemiBold"/>
              <a:cs typeface="Montserrat SemiBold"/>
              <a:sym typeface="Montserrat SemiBold"/>
            </a:endParaRPr>
          </a:p>
          <a:p>
            <a:pPr indent="0" lvl="0" marL="0" rtl="0" algn="l">
              <a:lnSpc>
                <a:spcPct val="100000"/>
              </a:lnSpc>
              <a:spcBef>
                <a:spcPts val="790"/>
              </a:spcBef>
              <a:spcAft>
                <a:spcPts val="0"/>
              </a:spcAft>
              <a:buClr>
                <a:schemeClr val="dk1"/>
              </a:buClr>
              <a:buSzPts val="1100"/>
              <a:buFont typeface="Arial"/>
              <a:buNone/>
            </a:pPr>
            <a:r>
              <a:rPr b="1" lang="en-US" sz="1200">
                <a:solidFill>
                  <a:schemeClr val="dk2"/>
                </a:solidFill>
                <a:latin typeface="Montserrat SemiBold"/>
                <a:ea typeface="Montserrat SemiBold"/>
                <a:cs typeface="Montserrat SemiBold"/>
                <a:sym typeface="Montserrat SemiBold"/>
              </a:rPr>
              <a:t>TELL YOUR STUDENTS</a:t>
            </a:r>
            <a:endParaRPr/>
          </a:p>
          <a:p>
            <a:pPr indent="0" lvl="0" marL="0" rtl="0" algn="l">
              <a:lnSpc>
                <a:spcPct val="100000"/>
              </a:lnSpc>
              <a:spcBef>
                <a:spcPts val="110"/>
              </a:spcBef>
              <a:spcAft>
                <a:spcPts val="0"/>
              </a:spcAft>
              <a:buClr>
                <a:schemeClr val="dk1"/>
              </a:buClr>
              <a:buSzPts val="1100"/>
              <a:buFont typeface="Arial"/>
              <a:buNone/>
            </a:pPr>
            <a:r>
              <a:rPr b="0" lang="en-US" sz="1200">
                <a:solidFill>
                  <a:schemeClr val="dk2"/>
                </a:solidFill>
                <a:latin typeface="Montserrat SemiBold"/>
                <a:ea typeface="Montserrat SemiBold"/>
                <a:cs typeface="Montserrat SemiBold"/>
                <a:sym typeface="Montserrat SemiBold"/>
              </a:rPr>
              <a:t>Now, come up with an issue that is important to your pair and:</a:t>
            </a:r>
            <a:endParaRPr/>
          </a:p>
          <a:p>
            <a:pPr indent="-299085" lvl="0" marL="431800" rtl="0" algn="l">
              <a:lnSpc>
                <a:spcPct val="100000"/>
              </a:lnSpc>
              <a:spcBef>
                <a:spcPts val="900"/>
              </a:spcBef>
              <a:spcAft>
                <a:spcPts val="0"/>
              </a:spcAft>
              <a:buClr>
                <a:srgbClr val="67788A"/>
              </a:buClr>
              <a:buSzPts val="1100"/>
              <a:buAutoNum type="arabicPeriod"/>
            </a:pPr>
            <a:r>
              <a:rPr b="0" lang="en-US" sz="1200">
                <a:solidFill>
                  <a:schemeClr val="dk2"/>
                </a:solidFill>
                <a:latin typeface="Montserrat SemiBold"/>
                <a:ea typeface="Montserrat SemiBold"/>
                <a:cs typeface="Montserrat SemiBold"/>
                <a:sym typeface="Montserrat SemiBold"/>
              </a:rPr>
              <a:t>Create a hashtag for it.</a:t>
            </a:r>
            <a:endParaRPr/>
          </a:p>
          <a:p>
            <a:pPr indent="-298450" lvl="0" marL="431800" rtl="0" algn="l">
              <a:lnSpc>
                <a:spcPct val="103750"/>
              </a:lnSpc>
              <a:spcBef>
                <a:spcPts val="500"/>
              </a:spcBef>
              <a:spcAft>
                <a:spcPts val="0"/>
              </a:spcAft>
              <a:buClr>
                <a:srgbClr val="67788A"/>
              </a:buClr>
              <a:buSzPts val="1100"/>
              <a:buAutoNum type="arabicPeriod"/>
            </a:pPr>
            <a:r>
              <a:rPr b="0" lang="en-US" sz="1200">
                <a:solidFill>
                  <a:schemeClr val="dk2"/>
                </a:solidFill>
                <a:latin typeface="Montserrat SemiBold"/>
                <a:ea typeface="Montserrat SemiBold"/>
                <a:cs typeface="Montserrat SemiBold"/>
                <a:sym typeface="Montserrat SemiBold"/>
              </a:rPr>
              <a:t>Design an image, infographic, meme, chart, or graph to promote your hashtag.</a:t>
            </a:r>
            <a:endParaRPr/>
          </a:p>
          <a:p>
            <a:pPr indent="-298450" lvl="0" marL="431800" rtl="0" algn="l">
              <a:lnSpc>
                <a:spcPct val="103750"/>
              </a:lnSpc>
              <a:spcBef>
                <a:spcPts val="460"/>
              </a:spcBef>
              <a:spcAft>
                <a:spcPts val="0"/>
              </a:spcAft>
              <a:buClr>
                <a:srgbClr val="67788A"/>
              </a:buClr>
              <a:buSzPts val="1100"/>
              <a:buAutoNum type="arabicPeriod"/>
            </a:pPr>
            <a:r>
              <a:rPr b="0" lang="en-US" sz="1200">
                <a:solidFill>
                  <a:schemeClr val="dk2"/>
                </a:solidFill>
                <a:latin typeface="Montserrat SemiBold"/>
                <a:ea typeface="Montserrat SemiBold"/>
                <a:cs typeface="Montserrat SemiBold"/>
                <a:sym typeface="Montserrat SemiBold"/>
              </a:rPr>
              <a:t>With your partner, discuss various ways that you can spread your hashtag through a network. What are some successful strategies we learned from examining other hashtags?</a:t>
            </a:r>
            <a:endParaRPr/>
          </a:p>
          <a:p>
            <a:pPr indent="0" lvl="0" marL="0" rtl="0" algn="just">
              <a:lnSpc>
                <a:spcPct val="100000"/>
              </a:lnSpc>
              <a:spcBef>
                <a:spcPts val="560"/>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a:p>
            <a:pPr indent="0" lvl="0" marL="0" rtl="0" algn="just">
              <a:lnSpc>
                <a:spcPct val="100000"/>
              </a:lnSpc>
              <a:spcBef>
                <a:spcPts val="560"/>
              </a:spcBef>
              <a:spcAft>
                <a:spcPts val="0"/>
              </a:spcAft>
              <a:buClr>
                <a:schemeClr val="dk1"/>
              </a:buClr>
              <a:buSzPts val="1100"/>
              <a:buFont typeface="Arial"/>
              <a:buNone/>
            </a:pPr>
            <a:r>
              <a:rPr b="0" lang="en-US" sz="1200">
                <a:solidFill>
                  <a:schemeClr val="dk2"/>
                </a:solidFill>
                <a:latin typeface="Montserrat SemiBold"/>
                <a:ea typeface="Montserrat SemiBold"/>
                <a:cs typeface="Montserrat SemiBold"/>
                <a:sym typeface="Montserrat SemiBold"/>
              </a:rPr>
              <a:t>You will have 30 minutes to complete this exercise.</a:t>
            </a:r>
            <a:endParaRPr/>
          </a:p>
          <a:p>
            <a:pPr indent="0" lvl="0" marL="0" rtl="0" algn="l">
              <a:lnSpc>
                <a:spcPct val="100000"/>
              </a:lnSpc>
              <a:spcBef>
                <a:spcPts val="30"/>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200">
                <a:solidFill>
                  <a:schemeClr val="dk2"/>
                </a:solidFill>
                <a:latin typeface="Montserrat SemiBold"/>
                <a:ea typeface="Montserrat SemiBold"/>
                <a:cs typeface="Montserrat SemiBold"/>
                <a:sym typeface="Montserrat SemiBold"/>
              </a:rPr>
              <a:t>CLASS INTERACTION</a:t>
            </a:r>
            <a:endParaRPr/>
          </a:p>
          <a:p>
            <a:pPr indent="0" lvl="0" marL="0" rtl="0" algn="l">
              <a:lnSpc>
                <a:spcPct val="112916"/>
              </a:lnSpc>
              <a:spcBef>
                <a:spcPts val="110"/>
              </a:spcBef>
              <a:spcAft>
                <a:spcPts val="0"/>
              </a:spcAft>
              <a:buClr>
                <a:schemeClr val="dk1"/>
              </a:buClr>
              <a:buSzPts val="1100"/>
              <a:buFont typeface="Arial"/>
              <a:buNone/>
            </a:pPr>
            <a:r>
              <a:rPr b="0" lang="en-US" sz="1200">
                <a:solidFill>
                  <a:schemeClr val="dk2"/>
                </a:solidFill>
                <a:latin typeface="Montserrat SemiBold"/>
                <a:ea typeface="Montserrat SemiBold"/>
                <a:cs typeface="Montserrat SemiBold"/>
                <a:sym typeface="Montserrat SemiBold"/>
              </a:rPr>
              <a:t>Give students 30 minutes to engage in this exercise with their partner. Afterward, allow 20 minutes for pairs to discuss, with the larger group, their hashtag, accompanying visual and ideas for spreading the hashtag.</a:t>
            </a:r>
            <a:endParaRPr/>
          </a:p>
          <a:p>
            <a:pPr indent="0" lvl="0" marL="0" marR="161925" rtl="0" algn="l">
              <a:lnSpc>
                <a:spcPct val="112916"/>
              </a:lnSpc>
              <a:spcBef>
                <a:spcPts val="855"/>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p:txBody>
      </p:sp>
      <p:sp>
        <p:nvSpPr>
          <p:cNvPr id="226" name="Google Shape;226;p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0" lang="en-US" u="sng">
                <a:solidFill>
                  <a:schemeClr val="dk2"/>
                </a:solidFill>
                <a:latin typeface="Montserrat SemiBold"/>
                <a:ea typeface="Montserrat SemiBold"/>
                <a:cs typeface="Montserrat SemiBold"/>
                <a:sym typeface="Montserrat SemiBold"/>
              </a:rPr>
              <a:t>Speaker Notes:</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sng"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LESSON OBJECTIVE</a:t>
            </a:r>
            <a:endParaRPr/>
          </a:p>
          <a:p>
            <a:pPr indent="0" lvl="0" marL="0" rtl="0" algn="l">
              <a:lnSpc>
                <a:spcPct val="100000"/>
              </a:lnSpc>
              <a:spcBef>
                <a:spcPts val="0"/>
              </a:spcBef>
              <a:spcAft>
                <a:spcPts val="0"/>
              </a:spcAft>
              <a:buClr>
                <a:schemeClr val="dk1"/>
              </a:buClr>
              <a:buSzPts val="1100"/>
              <a:buFont typeface="Arial"/>
              <a:buNone/>
            </a:pPr>
            <a:r>
              <a:rPr b="0" lang="en-US" sz="1100" u="none" cap="none" strike="noStrike">
                <a:solidFill>
                  <a:schemeClr val="dk2"/>
                </a:solidFill>
                <a:latin typeface="Montserrat SemiBold"/>
                <a:ea typeface="Montserrat SemiBold"/>
                <a:cs typeface="Montserrat SemiBold"/>
                <a:sym typeface="Montserrat SemiBold"/>
              </a:rPr>
              <a:t>Students will learn how to develop an initial plan for their own advocacy campaign.</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ESTIMATED TIME</a:t>
            </a:r>
            <a:endParaRPr/>
          </a:p>
          <a:p>
            <a:pPr indent="0" lvl="0" marL="0" rtl="0" algn="l">
              <a:lnSpc>
                <a:spcPct val="100000"/>
              </a:lnSpc>
              <a:spcBef>
                <a:spcPts val="0"/>
              </a:spcBef>
              <a:spcAft>
                <a:spcPts val="0"/>
              </a:spcAft>
              <a:buClr>
                <a:schemeClr val="dk1"/>
              </a:buClr>
              <a:buSzPts val="1100"/>
              <a:buFont typeface="Arial"/>
              <a:buNone/>
            </a:pPr>
            <a:r>
              <a:rPr b="0" lang="en-US" sz="1100" u="none" cap="none" strike="noStrike">
                <a:solidFill>
                  <a:schemeClr val="dk2"/>
                </a:solidFill>
                <a:latin typeface="Montserrat SemiBold"/>
                <a:ea typeface="Montserrat SemiBold"/>
                <a:cs typeface="Montserrat SemiBold"/>
                <a:sym typeface="Montserrat SemiBold"/>
              </a:rPr>
              <a:t>1 Hour and 25 Minutes</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ESSENTIAL QUESTIONS</a:t>
            </a:r>
            <a:endParaRPr b="1">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Why does taking action around issues matter?</a:t>
            </a:r>
            <a:endParaRPr b="0">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How can digital technologies be used to help drive change?</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MATERIALS</a:t>
            </a:r>
            <a:endParaRPr b="1">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"Advocacy Campaign” Worksheet</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1"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lang="en-US" sz="1100" u="none" cap="none" strike="noStrike">
                <a:solidFill>
                  <a:schemeClr val="dk2"/>
                </a:solidFill>
                <a:latin typeface="Montserrat SemiBold"/>
                <a:ea typeface="Montserrat SemiBold"/>
                <a:cs typeface="Montserrat SemiBold"/>
                <a:sym typeface="Montserrat SemiBold"/>
              </a:rPr>
              <a:t>PREPARATION</a:t>
            </a:r>
            <a:endParaRPr b="1">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Print out a handout for every student.</a:t>
            </a:r>
            <a:endParaRPr b="0">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Identify a video to demonstrate how media can be used to foster awareness and advocacy relevant to your community.</a:t>
            </a:r>
            <a:endParaRPr b="0">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Students need internet access to complete this lesson.</a:t>
            </a:r>
            <a:endParaRPr/>
          </a:p>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chemeClr val="dk2"/>
                </a:solidFill>
                <a:latin typeface="Arial"/>
                <a:ea typeface="Arial"/>
                <a:cs typeface="Arial"/>
                <a:sym typeface="Arial"/>
              </a:rPr>
              <a:t>There are several opportunities to localize content to your students’ experience and local context. These opportunities are flagged as “Teacher’s Notes” throughout. We suggest you read through the lesson ahead of time and prepare the examples before the lesson begins.</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t/>
            </a:r>
            <a:endParaRPr b="0" sz="1100" u="none" cap="none" strike="noStrike">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b="1" i="1" lang="en-US" sz="1100" u="none" cap="none" strike="noStrike">
                <a:solidFill>
                  <a:schemeClr val="dk2"/>
                </a:solidFill>
                <a:latin typeface="Montserrat SemiBold"/>
                <a:ea typeface="Montserrat SemiBold"/>
                <a:cs typeface="Montserrat SemiBold"/>
                <a:sym typeface="Montserrat SemiBold"/>
              </a:rPr>
              <a:t>OPTIONAL: </a:t>
            </a:r>
            <a:r>
              <a:rPr b="1" lang="en-US" sz="1100" u="none" cap="none" strike="noStrike">
                <a:solidFill>
                  <a:schemeClr val="dk2"/>
                </a:solidFill>
                <a:latin typeface="Montserrat SemiBold"/>
                <a:ea typeface="Montserrat SemiBold"/>
                <a:cs typeface="Montserrat SemiBold"/>
                <a:sym typeface="Montserrat SemiBold"/>
              </a:rPr>
              <a:t>ISTE DIGCITCOMMIT COMPETENCY</a:t>
            </a:r>
            <a:endParaRPr b="1">
              <a:solidFill>
                <a:schemeClr val="dk2"/>
              </a:solidFill>
              <a:latin typeface="Montserrat SemiBold"/>
              <a:ea typeface="Montserrat SemiBold"/>
              <a:cs typeface="Montserrat SemiBold"/>
              <a:sym typeface="Montserrat SemiBold"/>
            </a:endParaRPr>
          </a:p>
          <a:p>
            <a:pPr indent="-298450" lvl="0" marL="457200" rtl="0" algn="l">
              <a:lnSpc>
                <a:spcPct val="100000"/>
              </a:lnSpc>
              <a:spcBef>
                <a:spcPts val="0"/>
              </a:spcBef>
              <a:spcAft>
                <a:spcPts val="0"/>
              </a:spcAft>
              <a:buSzPts val="1100"/>
              <a:buChar char="●"/>
            </a:pPr>
            <a:r>
              <a:rPr b="0" lang="en-US" sz="1100" u="none" cap="none" strike="noStrike">
                <a:solidFill>
                  <a:schemeClr val="dk2"/>
                </a:solidFill>
                <a:latin typeface="Montserrat SemiBold"/>
                <a:ea typeface="Montserrat SemiBold"/>
                <a:cs typeface="Montserrat SemiBold"/>
                <a:sym typeface="Montserrat SemiBold"/>
              </a:rPr>
              <a:t>ENGAGED: I use technology and digital channels for civic engagement, to solve problems, and to be a force for good in both physical and virtual communities.</a:t>
            </a:r>
            <a:endParaRPr b="0">
              <a:solidFill>
                <a:schemeClr val="dk2"/>
              </a:solidFill>
              <a:latin typeface="Montserrat SemiBold"/>
              <a:ea typeface="Montserrat SemiBold"/>
              <a:cs typeface="Montserrat SemiBold"/>
              <a:sym typeface="Montserrat SemiBold"/>
            </a:endParaRPr>
          </a:p>
          <a:p>
            <a:pPr indent="0" lvl="0" marL="0" marR="457200" rtl="0" algn="l">
              <a:lnSpc>
                <a:spcPct val="106666"/>
              </a:lnSpc>
              <a:spcBef>
                <a:spcPts val="65"/>
              </a:spcBef>
              <a:spcAft>
                <a:spcPts val="0"/>
              </a:spcAft>
              <a:buClr>
                <a:schemeClr val="dk1"/>
              </a:buClr>
              <a:buSzPts val="1100"/>
              <a:buFont typeface="Arial"/>
              <a:buNone/>
            </a:pPr>
            <a:r>
              <a:t/>
            </a:r>
            <a:endParaRPr b="0">
              <a:solidFill>
                <a:schemeClr val="dk2"/>
              </a:solidFill>
              <a:latin typeface="Montserrat SemiBold"/>
              <a:ea typeface="Montserrat SemiBold"/>
              <a:cs typeface="Montserrat SemiBold"/>
              <a:sym typeface="Montserrat SemiBold"/>
            </a:endParaRPr>
          </a:p>
          <a:p>
            <a:pPr indent="-228600" lvl="0" marL="457200" marR="0" rtl="0" algn="l">
              <a:lnSpc>
                <a:spcPct val="100000"/>
              </a:lnSpc>
              <a:spcBef>
                <a:spcPts val="0"/>
              </a:spcBef>
              <a:spcAft>
                <a:spcPts val="0"/>
              </a:spcAft>
              <a:buClr>
                <a:srgbClr val="000000"/>
              </a:buClr>
              <a:buSzPts val="1100"/>
              <a:buFont typeface="Arial"/>
              <a:buNone/>
            </a:pPr>
            <a:r>
              <a:t/>
            </a:r>
            <a:endParaRPr b="0">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SzPts val="1100"/>
              <a:buNone/>
            </a:pPr>
            <a:r>
              <a:t/>
            </a:r>
            <a:endParaRPr/>
          </a:p>
        </p:txBody>
      </p:sp>
      <p:sp>
        <p:nvSpPr>
          <p:cNvPr id="238" name="Google Shape;238;p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520"/>
              </a:spcBef>
              <a:spcAft>
                <a:spcPts val="0"/>
              </a:spcAft>
              <a:buSzPts val="1100"/>
              <a:buNone/>
            </a:pPr>
            <a:r>
              <a:rPr b="1" lang="en-US" u="sng">
                <a:solidFill>
                  <a:schemeClr val="dk2"/>
                </a:solidFill>
                <a:latin typeface="Montserrat SemiBold"/>
                <a:ea typeface="Montserrat SemiBold"/>
                <a:cs typeface="Montserrat SemiBold"/>
                <a:sym typeface="Montserrat SemiBold"/>
              </a:rPr>
              <a:t>Speaker Notes:</a:t>
            </a: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1520"/>
              </a:spcBef>
              <a:spcAft>
                <a:spcPts val="0"/>
              </a:spcAft>
              <a:buClr>
                <a:schemeClr val="dk1"/>
              </a:buClr>
              <a:buSzPts val="1100"/>
              <a:buFont typeface="Arial"/>
              <a:buNone/>
            </a:pPr>
            <a:r>
              <a:t/>
            </a: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1520"/>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ASSIGNMENT</a:t>
            </a:r>
            <a:endParaRPr/>
          </a:p>
          <a:p>
            <a:pPr indent="0" lvl="0" marL="0" rtl="0" algn="l">
              <a:lnSpc>
                <a:spcPct val="100000"/>
              </a:lnSpc>
              <a:spcBef>
                <a:spcPts val="0"/>
              </a:spcBef>
              <a:spcAft>
                <a:spcPts val="0"/>
              </a:spcAft>
              <a:buClr>
                <a:schemeClr val="dk1"/>
              </a:buClr>
              <a:buSzPts val="1100"/>
              <a:buFont typeface="Arial"/>
              <a:buNone/>
            </a:pPr>
            <a:r>
              <a:t/>
            </a: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665"/>
              </a:spcBef>
              <a:spcAft>
                <a:spcPts val="0"/>
              </a:spcAft>
              <a:buClr>
                <a:schemeClr val="dk1"/>
              </a:buClr>
              <a:buSzPts val="1100"/>
              <a:buFont typeface="Arial"/>
              <a:buNone/>
            </a:pPr>
            <a:r>
              <a:rPr b="1" lang="en-US">
                <a:solidFill>
                  <a:schemeClr val="dk2"/>
                </a:solidFill>
                <a:latin typeface="Montserrat SemiBold"/>
                <a:ea typeface="Montserrat SemiBold"/>
                <a:cs typeface="Montserrat SemiBold"/>
                <a:sym typeface="Montserrat SemiBold"/>
              </a:rPr>
              <a:t>TELL YOUR STUDENTS</a:t>
            </a:r>
            <a:endParaRPr/>
          </a:p>
          <a:p>
            <a:pPr indent="0" lvl="0" marL="0" marR="133350" rtl="0" algn="l">
              <a:lnSpc>
                <a:spcPct val="112916"/>
              </a:lnSpc>
              <a:spcBef>
                <a:spcPts val="105"/>
              </a:spcBef>
              <a:spcAft>
                <a:spcPts val="0"/>
              </a:spcAft>
              <a:buClr>
                <a:schemeClr val="dk1"/>
              </a:buClr>
              <a:buSzPts val="1100"/>
              <a:buFont typeface="Arial"/>
              <a:buNone/>
            </a:pPr>
            <a:r>
              <a:rPr b="0" lang="en-US">
                <a:solidFill>
                  <a:schemeClr val="dk2"/>
                </a:solidFill>
                <a:latin typeface="Montserrat SemiBold"/>
                <a:ea typeface="Montserrat SemiBold"/>
                <a:cs typeface="Montserrat SemiBold"/>
                <a:sym typeface="Montserrat SemiBold"/>
              </a:rPr>
              <a:t>Create a write-up outlining an advocacy campaign you would like to run in your community. You can include the text you wrote in some of the previous learning experiences. For example, you might incorporate information about the issue that you want to address or an explanation about why a pop culture character you have chosen for your campaign aligns with your advocacy goals. Work together in small groups to brainstorm and develop your campaign plan. You will have 45 minutes to design your campaign.</a:t>
            </a:r>
            <a:endParaRPr/>
          </a:p>
          <a:p>
            <a:pPr indent="0" lvl="0" marL="0" rtl="0" algn="l">
              <a:lnSpc>
                <a:spcPct val="100000"/>
              </a:lnSpc>
              <a:spcBef>
                <a:spcPts val="0"/>
              </a:spcBef>
              <a:spcAft>
                <a:spcPts val="0"/>
              </a:spcAft>
              <a:buSzPts val="1100"/>
              <a:buNone/>
            </a:pPr>
            <a:r>
              <a:t/>
            </a:r>
            <a:endParaRPr/>
          </a:p>
        </p:txBody>
      </p:sp>
      <p:sp>
        <p:nvSpPr>
          <p:cNvPr id="248" name="Google Shape;248;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520"/>
              </a:spcBef>
              <a:spcAft>
                <a:spcPts val="0"/>
              </a:spcAft>
              <a:buClr>
                <a:schemeClr val="dk1"/>
              </a:buClr>
              <a:buSzPts val="1100"/>
              <a:buFont typeface="Arial"/>
              <a:buNone/>
            </a:pPr>
            <a:r>
              <a:rPr b="1" lang="en-US" sz="1200" u="sng">
                <a:solidFill>
                  <a:schemeClr val="dk2"/>
                </a:solidFill>
                <a:latin typeface="Montserrat SemiBold"/>
                <a:ea typeface="Montserrat SemiBold"/>
                <a:cs typeface="Montserrat SemiBold"/>
                <a:sym typeface="Montserrat SemiBold"/>
              </a:rPr>
              <a:t>Speaker Notes:</a:t>
            </a:r>
            <a:endParaRPr b="1" sz="1200">
              <a:solidFill>
                <a:schemeClr val="dk2"/>
              </a:solidFill>
              <a:latin typeface="Montserrat SemiBold"/>
              <a:ea typeface="Montserrat SemiBold"/>
              <a:cs typeface="Montserrat SemiBold"/>
              <a:sym typeface="Montserrat SemiBold"/>
            </a:endParaRPr>
          </a:p>
          <a:p>
            <a:pPr indent="0" lvl="0" marL="0" rtl="0" algn="l">
              <a:lnSpc>
                <a:spcPct val="100000"/>
              </a:lnSpc>
              <a:spcBef>
                <a:spcPts val="1520"/>
              </a:spcBef>
              <a:spcAft>
                <a:spcPts val="0"/>
              </a:spcAft>
              <a:buClr>
                <a:schemeClr val="dk1"/>
              </a:buClr>
              <a:buSzPts val="1100"/>
              <a:buFont typeface="Arial"/>
              <a:buNone/>
            </a:pPr>
            <a:r>
              <a:t/>
            </a:r>
            <a:endParaRPr b="1" sz="1200">
              <a:solidFill>
                <a:schemeClr val="dk2"/>
              </a:solidFill>
              <a:latin typeface="Montserrat SemiBold"/>
              <a:ea typeface="Montserrat SemiBold"/>
              <a:cs typeface="Montserrat SemiBold"/>
              <a:sym typeface="Montserrat SemiBold"/>
            </a:endParaRPr>
          </a:p>
          <a:p>
            <a:pPr indent="0" lvl="0" marL="0" rtl="0" algn="l">
              <a:lnSpc>
                <a:spcPct val="100000"/>
              </a:lnSpc>
              <a:spcBef>
                <a:spcPts val="665"/>
              </a:spcBef>
              <a:spcAft>
                <a:spcPts val="0"/>
              </a:spcAft>
              <a:buClr>
                <a:schemeClr val="dk1"/>
              </a:buClr>
              <a:buSzPts val="1100"/>
              <a:buFont typeface="Arial"/>
              <a:buNone/>
            </a:pPr>
            <a:r>
              <a:rPr b="1" lang="en-US" sz="1200">
                <a:solidFill>
                  <a:schemeClr val="dk2"/>
                </a:solidFill>
                <a:latin typeface="Montserrat SemiBold"/>
                <a:ea typeface="Montserrat SemiBold"/>
                <a:cs typeface="Montserrat SemiBold"/>
                <a:sym typeface="Montserrat SemiBold"/>
              </a:rPr>
              <a:t>TELL YOUR STUDENTS</a:t>
            </a:r>
            <a:endParaRPr/>
          </a:p>
          <a:p>
            <a:pPr indent="0" lvl="0" marL="0" rtl="0" algn="l">
              <a:lnSpc>
                <a:spcPct val="100000"/>
              </a:lnSpc>
              <a:spcBef>
                <a:spcPts val="850"/>
              </a:spcBef>
              <a:spcAft>
                <a:spcPts val="0"/>
              </a:spcAft>
              <a:buClr>
                <a:schemeClr val="dk1"/>
              </a:buClr>
              <a:buSzPts val="1100"/>
              <a:buFont typeface="Arial"/>
              <a:buNone/>
            </a:pPr>
            <a:r>
              <a:rPr b="0" lang="en-US" sz="1200">
                <a:solidFill>
                  <a:schemeClr val="dk2"/>
                </a:solidFill>
                <a:latin typeface="Montserrat SemiBold"/>
                <a:ea typeface="Montserrat SemiBold"/>
                <a:cs typeface="Montserrat SemiBold"/>
                <a:sym typeface="Montserrat SemiBold"/>
              </a:rPr>
              <a:t>Please answer the following questions:</a:t>
            </a:r>
            <a:endParaRPr/>
          </a:p>
          <a:p>
            <a:pPr indent="-299085" lvl="0" marL="535940" rtl="0" algn="l">
              <a:lnSpc>
                <a:spcPct val="100000"/>
              </a:lnSpc>
              <a:spcBef>
                <a:spcPts val="900"/>
              </a:spcBef>
              <a:spcAft>
                <a:spcPts val="0"/>
              </a:spcAft>
              <a:buClr>
                <a:srgbClr val="67788A"/>
              </a:buClr>
              <a:buSzPts val="1100"/>
              <a:buAutoNum type="arabicPeriod"/>
            </a:pPr>
            <a:r>
              <a:rPr b="0" lang="en-US" sz="1200">
                <a:solidFill>
                  <a:schemeClr val="dk2"/>
                </a:solidFill>
                <a:latin typeface="Montserrat SemiBold"/>
                <a:ea typeface="Montserrat SemiBold"/>
                <a:cs typeface="Montserrat SemiBold"/>
                <a:sym typeface="Montserrat SemiBold"/>
              </a:rPr>
              <a:t>What is the issue you want to address?</a:t>
            </a:r>
            <a:endParaRPr/>
          </a:p>
          <a:p>
            <a:pPr indent="-299085" lvl="0" marL="535940" rtl="0" algn="l">
              <a:lnSpc>
                <a:spcPct val="100000"/>
              </a:lnSpc>
              <a:spcBef>
                <a:spcPts val="500"/>
              </a:spcBef>
              <a:spcAft>
                <a:spcPts val="0"/>
              </a:spcAft>
              <a:buClr>
                <a:srgbClr val="67788A"/>
              </a:buClr>
              <a:buSzPts val="1100"/>
              <a:buAutoNum type="arabicPeriod"/>
            </a:pPr>
            <a:r>
              <a:rPr b="0" lang="en-US" sz="1200">
                <a:solidFill>
                  <a:schemeClr val="dk2"/>
                </a:solidFill>
                <a:latin typeface="Montserrat SemiBold"/>
                <a:ea typeface="Montserrat SemiBold"/>
                <a:cs typeface="Montserrat SemiBold"/>
                <a:sym typeface="Montserrat SemiBold"/>
              </a:rPr>
              <a:t>What community does this affect?</a:t>
            </a:r>
            <a:endParaRPr/>
          </a:p>
          <a:p>
            <a:pPr indent="-299085" lvl="0" marL="535940" rtl="0" algn="l">
              <a:lnSpc>
                <a:spcPct val="100000"/>
              </a:lnSpc>
              <a:spcBef>
                <a:spcPts val="500"/>
              </a:spcBef>
              <a:spcAft>
                <a:spcPts val="0"/>
              </a:spcAft>
              <a:buClr>
                <a:srgbClr val="67788A"/>
              </a:buClr>
              <a:buSzPts val="1100"/>
              <a:buAutoNum type="arabicPeriod"/>
            </a:pPr>
            <a:r>
              <a:rPr b="0" lang="en-US" sz="1200">
                <a:solidFill>
                  <a:schemeClr val="dk2"/>
                </a:solidFill>
                <a:latin typeface="Montserrat SemiBold"/>
                <a:ea typeface="Montserrat SemiBold"/>
                <a:cs typeface="Montserrat SemiBold"/>
                <a:sym typeface="Montserrat SemiBold"/>
              </a:rPr>
              <a:t>How do you want to address this issue?</a:t>
            </a:r>
            <a:endParaRPr/>
          </a:p>
          <a:p>
            <a:pPr indent="-298450" lvl="0" marL="535940" marR="247650" rtl="0" algn="l">
              <a:lnSpc>
                <a:spcPct val="103750"/>
              </a:lnSpc>
              <a:spcBef>
                <a:spcPts val="500"/>
              </a:spcBef>
              <a:spcAft>
                <a:spcPts val="0"/>
              </a:spcAft>
              <a:buClr>
                <a:srgbClr val="67788A"/>
              </a:buClr>
              <a:buSzPts val="1100"/>
              <a:buAutoNum type="arabicPeriod"/>
            </a:pPr>
            <a:r>
              <a:rPr b="0" lang="en-US" sz="1200">
                <a:solidFill>
                  <a:schemeClr val="dk2"/>
                </a:solidFill>
                <a:latin typeface="Montserrat SemiBold"/>
                <a:ea typeface="Montserrat SemiBold"/>
                <a:cs typeface="Montserrat SemiBold"/>
                <a:sym typeface="Montserrat SemiBold"/>
              </a:rPr>
              <a:t>What media platforms will you use to raise awareness around your cause? In what ways?</a:t>
            </a:r>
            <a:endParaRPr/>
          </a:p>
          <a:p>
            <a:pPr indent="-298450" lvl="0" marL="535940" marR="247650" rtl="0" algn="l">
              <a:lnSpc>
                <a:spcPct val="103750"/>
              </a:lnSpc>
              <a:spcBef>
                <a:spcPts val="460"/>
              </a:spcBef>
              <a:spcAft>
                <a:spcPts val="0"/>
              </a:spcAft>
              <a:buClr>
                <a:srgbClr val="67788A"/>
              </a:buClr>
              <a:buSzPts val="1100"/>
              <a:buAutoNum type="arabicPeriod"/>
            </a:pPr>
            <a:r>
              <a:rPr b="0" lang="en-US" sz="1200">
                <a:solidFill>
                  <a:schemeClr val="dk2"/>
                </a:solidFill>
                <a:latin typeface="Montserrat SemiBold"/>
                <a:ea typeface="Montserrat SemiBold"/>
                <a:cs typeface="Montserrat SemiBold"/>
                <a:sym typeface="Montserrat SemiBold"/>
              </a:rPr>
              <a:t>Is there a celebrity or an influencer you would like to use for your campaign? How so?</a:t>
            </a:r>
            <a:endParaRPr/>
          </a:p>
          <a:p>
            <a:pPr indent="-299085" lvl="0" marL="535940" rtl="0" algn="l">
              <a:lnSpc>
                <a:spcPct val="100000"/>
              </a:lnSpc>
              <a:spcBef>
                <a:spcPts val="460"/>
              </a:spcBef>
              <a:spcAft>
                <a:spcPts val="0"/>
              </a:spcAft>
              <a:buClr>
                <a:srgbClr val="67788A"/>
              </a:buClr>
              <a:buSzPts val="1100"/>
              <a:buAutoNum type="arabicPeriod"/>
            </a:pPr>
            <a:r>
              <a:rPr b="0" lang="en-US" sz="1200">
                <a:solidFill>
                  <a:schemeClr val="dk2"/>
                </a:solidFill>
                <a:latin typeface="Montserrat SemiBold"/>
                <a:ea typeface="Montserrat SemiBold"/>
                <a:cs typeface="Montserrat SemiBold"/>
                <a:sym typeface="Montserrat SemiBold"/>
              </a:rPr>
              <a:t>Who will be in your support network?</a:t>
            </a:r>
            <a:endParaRPr/>
          </a:p>
          <a:p>
            <a:pPr indent="-299085" lvl="0" marL="535940" rtl="0" algn="l">
              <a:lnSpc>
                <a:spcPct val="100000"/>
              </a:lnSpc>
              <a:spcBef>
                <a:spcPts val="500"/>
              </a:spcBef>
              <a:spcAft>
                <a:spcPts val="0"/>
              </a:spcAft>
              <a:buClr>
                <a:srgbClr val="67788A"/>
              </a:buClr>
              <a:buSzPts val="1100"/>
              <a:buAutoNum type="arabicPeriod"/>
            </a:pPr>
            <a:r>
              <a:rPr b="0" lang="en-US" sz="1200">
                <a:solidFill>
                  <a:schemeClr val="dk2"/>
                </a:solidFill>
                <a:latin typeface="Montserrat SemiBold"/>
                <a:ea typeface="Montserrat SemiBold"/>
                <a:cs typeface="Montserrat SemiBold"/>
                <a:sym typeface="Montserrat SemiBold"/>
              </a:rPr>
              <a:t>What hashtag would you create for your campaign?</a:t>
            </a:r>
            <a:endParaRPr/>
          </a:p>
          <a:p>
            <a:pPr indent="-299085" lvl="0" marL="535940" rtl="0" algn="l">
              <a:lnSpc>
                <a:spcPct val="100000"/>
              </a:lnSpc>
              <a:spcBef>
                <a:spcPts val="500"/>
              </a:spcBef>
              <a:spcAft>
                <a:spcPts val="0"/>
              </a:spcAft>
              <a:buClr>
                <a:srgbClr val="67788A"/>
              </a:buClr>
              <a:buSzPts val="1100"/>
              <a:buAutoNum type="arabicPeriod"/>
            </a:pPr>
            <a:r>
              <a:rPr b="0" lang="en-US" sz="1200">
                <a:solidFill>
                  <a:schemeClr val="dk2"/>
                </a:solidFill>
                <a:latin typeface="Montserrat SemiBold"/>
                <a:ea typeface="Montserrat SemiBold"/>
                <a:cs typeface="Montserrat SemiBold"/>
                <a:sym typeface="Montserrat SemiBold"/>
              </a:rPr>
              <a:t>What is the timeline for your campaign?</a:t>
            </a:r>
            <a:endParaRPr/>
          </a:p>
          <a:p>
            <a:pPr indent="0" lvl="0" marL="0" marR="76200" rtl="0" algn="l">
              <a:lnSpc>
                <a:spcPct val="112916"/>
              </a:lnSpc>
              <a:spcBef>
                <a:spcPts val="600"/>
              </a:spcBef>
              <a:spcAft>
                <a:spcPts val="0"/>
              </a:spcAft>
              <a:buClr>
                <a:schemeClr val="dk1"/>
              </a:buClr>
              <a:buSzPts val="1100"/>
              <a:buFont typeface="Arial"/>
              <a:buNone/>
            </a:pPr>
            <a:r>
              <a:rPr b="0" lang="en-US" sz="1200">
                <a:solidFill>
                  <a:schemeClr val="dk2"/>
                </a:solidFill>
                <a:latin typeface="Montserrat SemiBold"/>
                <a:ea typeface="Montserrat SemiBold"/>
                <a:cs typeface="Montserrat SemiBold"/>
                <a:sym typeface="Montserrat SemiBold"/>
              </a:rPr>
              <a:t>Ask your students to write their answers on a separate piece of paper.</a:t>
            </a:r>
            <a:endParaRPr/>
          </a:p>
          <a:p>
            <a:pPr indent="0" lvl="0" marL="0" marR="76200" rtl="0" algn="l">
              <a:lnSpc>
                <a:spcPct val="112916"/>
              </a:lnSpc>
              <a:spcBef>
                <a:spcPts val="600"/>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a:p>
            <a:pPr indent="0" lvl="0" marL="0" rtl="0" algn="l">
              <a:lnSpc>
                <a:spcPct val="100000"/>
              </a:lnSpc>
              <a:spcBef>
                <a:spcPts val="850"/>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855"/>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p:txBody>
      </p:sp>
      <p:sp>
        <p:nvSpPr>
          <p:cNvPr id="257" name="Google Shape;257;p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US" sz="1200">
                <a:solidFill>
                  <a:schemeClr val="dk2"/>
                </a:solidFill>
                <a:latin typeface="Montserrat SemiBold"/>
                <a:ea typeface="Montserrat SemiBold"/>
                <a:cs typeface="Montserrat SemiBold"/>
                <a:sym typeface="Montserrat SemiBold"/>
              </a:rPr>
              <a:t>CLASS INTERACTION</a:t>
            </a:r>
            <a:endParaRPr/>
          </a:p>
          <a:p>
            <a:pPr indent="0" lvl="0" marL="0" marR="219075" rtl="0" algn="l">
              <a:lnSpc>
                <a:spcPct val="112916"/>
              </a:lnSpc>
              <a:spcBef>
                <a:spcPts val="110"/>
              </a:spcBef>
              <a:spcAft>
                <a:spcPts val="0"/>
              </a:spcAft>
              <a:buClr>
                <a:schemeClr val="dk1"/>
              </a:buClr>
              <a:buSzPts val="1100"/>
              <a:buFont typeface="Arial"/>
              <a:buNone/>
            </a:pPr>
            <a:r>
              <a:rPr b="0" lang="en-US" sz="1200">
                <a:solidFill>
                  <a:schemeClr val="dk2"/>
                </a:solidFill>
                <a:latin typeface="Montserrat SemiBold"/>
                <a:ea typeface="Montserrat SemiBold"/>
                <a:cs typeface="Montserrat SemiBold"/>
                <a:sym typeface="Montserrat SemiBold"/>
              </a:rPr>
              <a:t>Now, in pairs, you will share your advocacy campaign write-up. Talk with your partner about the aspect of your campaign that you are the most excited about!</a:t>
            </a:r>
            <a:endParaRPr/>
          </a:p>
          <a:p>
            <a:pPr indent="0" lvl="0" marL="0" rtl="0" algn="l">
              <a:lnSpc>
                <a:spcPct val="100000"/>
              </a:lnSpc>
              <a:spcBef>
                <a:spcPts val="850"/>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a:p>
            <a:pPr indent="0" lvl="0" marL="0" rtl="0" algn="l">
              <a:lnSpc>
                <a:spcPct val="100000"/>
              </a:lnSpc>
              <a:spcBef>
                <a:spcPts val="850"/>
              </a:spcBef>
              <a:spcAft>
                <a:spcPts val="0"/>
              </a:spcAft>
              <a:buClr>
                <a:schemeClr val="dk1"/>
              </a:buClr>
              <a:buSzPts val="1100"/>
              <a:buFont typeface="Arial"/>
              <a:buNone/>
            </a:pPr>
            <a:r>
              <a:rPr b="0" lang="en-US" sz="1200">
                <a:solidFill>
                  <a:schemeClr val="dk2"/>
                </a:solidFill>
                <a:latin typeface="Montserrat SemiBold"/>
                <a:ea typeface="Montserrat SemiBold"/>
                <a:cs typeface="Montserrat SemiBold"/>
                <a:sym typeface="Montserrat SemiBold"/>
              </a:rPr>
              <a:t>Allow students 20 minutes to share their campaign.</a:t>
            </a:r>
            <a:endParaRPr/>
          </a:p>
          <a:p>
            <a:pPr indent="0" lvl="0" marL="0" marR="161925" rtl="0" algn="l">
              <a:lnSpc>
                <a:spcPct val="112916"/>
              </a:lnSpc>
              <a:spcBef>
                <a:spcPts val="855"/>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p:txBody>
      </p:sp>
      <p:sp>
        <p:nvSpPr>
          <p:cNvPr id="275" name="Google Shape;275;p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b="1" i="0" lang="en-US" sz="1100" u="sng" cap="none" strike="noStrike">
                <a:solidFill>
                  <a:schemeClr val="dk2"/>
                </a:solidFill>
                <a:latin typeface="Arial"/>
                <a:ea typeface="Arial"/>
                <a:cs typeface="Arial"/>
                <a:sym typeface="Arial"/>
              </a:rPr>
              <a:t>Speaker Notes:</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LESSON OBJECTIVE</a:t>
            </a:r>
            <a:endParaRPr b="0">
              <a:solidFill>
                <a:schemeClr val="dk2"/>
              </a:solidFil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Participants will learn to identify specific experiences that have shaped who they are today, reflect on how such experiences might be powerful for their future, and consider ways they can create new experiences that help them achieve their goals.</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lang="en-US">
                <a:solidFill>
                  <a:schemeClr val="dk2"/>
                </a:solidFill>
              </a:rPr>
              <a:t>ESTIMATED TIME</a:t>
            </a:r>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1 Hour</a:t>
            </a:r>
            <a:endParaRPr/>
          </a:p>
          <a:p>
            <a:pPr indent="0" lvl="0" marL="158750" rtl="0" algn="l">
              <a:lnSpc>
                <a:spcPct val="100000"/>
              </a:lnSpc>
              <a:spcBef>
                <a:spcPts val="0"/>
              </a:spcBef>
              <a:spcAft>
                <a:spcPts val="0"/>
              </a:spcAft>
              <a:buSzPts val="1100"/>
              <a:buNone/>
            </a:pPr>
            <a:r>
              <a:t/>
            </a:r>
            <a:endParaRPr b="0" i="0" sz="11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1" i="0" lang="en-US" sz="1100" u="none" cap="none" strike="noStrike">
                <a:solidFill>
                  <a:schemeClr val="dk2"/>
                </a:solidFill>
                <a:latin typeface="Arial"/>
                <a:ea typeface="Arial"/>
                <a:cs typeface="Arial"/>
                <a:sym typeface="Arial"/>
              </a:rPr>
              <a:t>ESSENTIAL QUESTION </a:t>
            </a:r>
            <a:endParaRPr b="0">
              <a:solidFill>
                <a:schemeClr val="dk2"/>
              </a:solidFill>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How have your experiences shaped who you are today, and how can you create new meaningful experiences? </a:t>
            </a:r>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MATERIALS </a:t>
            </a:r>
            <a:endParaRPr b="0">
              <a:solidFill>
                <a:schemeClr val="dk2"/>
              </a:solidFill>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“Taking on a New Challenge” Handout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“My Goal Plan” Handout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Computer with Internet Access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Projector and Projection Screen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Flip Chart or Poster (if a board is not available)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Marker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Paper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Pens or Pencils </a:t>
            </a:r>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PREPARATION </a:t>
            </a:r>
            <a:endParaRPr b="0">
              <a:solidFill>
                <a:schemeClr val="dk2"/>
              </a:solidFill>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Print one handout per student.</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Students will need internet access for this lesson.</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There are several opportunities to localize content to your students’ experience and local context. These opportunities are flagged as “Teacher’s Notes” throughout. We suggest you read through the lesson ahead of time and prepare the examples before the lesson begins.</a:t>
            </a:r>
            <a:endParaRPr/>
          </a:p>
          <a:p>
            <a:pPr indent="0" lvl="0" marL="158750" rtl="0" algn="l">
              <a:lnSpc>
                <a:spcPct val="100000"/>
              </a:lnSpc>
              <a:spcBef>
                <a:spcPts val="0"/>
              </a:spcBef>
              <a:spcAft>
                <a:spcPts val="0"/>
              </a:spcAft>
              <a:buSzPts val="1100"/>
              <a:buNone/>
            </a:pPr>
            <a:br>
              <a:rPr b="0" lang="en-US">
                <a:solidFill>
                  <a:schemeClr val="dk2"/>
                </a:solidFill>
              </a:rPr>
            </a:br>
            <a:r>
              <a:rPr b="1" i="1" lang="en-US">
                <a:solidFill>
                  <a:schemeClr val="dk2"/>
                </a:solidFill>
              </a:rPr>
              <a:t>OPTIONAL: </a:t>
            </a:r>
            <a:r>
              <a:rPr b="1" i="0" lang="en-US" sz="1100" u="none" cap="none" strike="noStrike">
                <a:solidFill>
                  <a:schemeClr val="dk2"/>
                </a:solidFill>
                <a:latin typeface="Arial"/>
                <a:ea typeface="Arial"/>
                <a:cs typeface="Arial"/>
                <a:sym typeface="Arial"/>
              </a:rPr>
              <a:t>ISTE DIGCITCOMMIT COMPETENCY</a:t>
            </a:r>
            <a:endParaRPr b="0">
              <a:solidFill>
                <a:schemeClr val="dk2"/>
              </a:solidFill>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BALANCED: I make informed decisions about how to prioritize my time and activities online and off.</a:t>
            </a:r>
            <a:endParaRPr/>
          </a:p>
          <a:p>
            <a:pPr indent="0" lvl="0" marL="158750" rtl="0" algn="l">
              <a:lnSpc>
                <a:spcPct val="100000"/>
              </a:lnSpc>
              <a:spcBef>
                <a:spcPts val="0"/>
              </a:spcBef>
              <a:spcAft>
                <a:spcPts val="0"/>
              </a:spcAft>
              <a:buSzPts val="1100"/>
              <a:buNone/>
            </a:pPr>
            <a:br>
              <a:rPr b="0" lang="en-US">
                <a:solidFill>
                  <a:schemeClr val="dk2"/>
                </a:solidFill>
              </a:rPr>
            </a:br>
            <a:endParaRPr b="1">
              <a:solidFill>
                <a:schemeClr val="dk2"/>
              </a:solidFill>
              <a:latin typeface="Montserrat SemiBold"/>
              <a:ea typeface="Montserrat SemiBold"/>
              <a:cs typeface="Montserrat SemiBold"/>
              <a:sym typeface="Montserrat SemiBold"/>
            </a:endParaRPr>
          </a:p>
          <a:p>
            <a:pPr indent="0" lvl="0" marL="0" rtl="0" algn="l">
              <a:lnSpc>
                <a:spcPct val="100000"/>
              </a:lnSpc>
              <a:spcBef>
                <a:spcPts val="0"/>
              </a:spcBef>
              <a:spcAft>
                <a:spcPts val="0"/>
              </a:spcAft>
              <a:buSzPts val="1100"/>
              <a:buNone/>
            </a:pPr>
            <a:r>
              <a:t/>
            </a:r>
            <a:endParaRPr/>
          </a:p>
        </p:txBody>
      </p:sp>
      <p:sp>
        <p:nvSpPr>
          <p:cNvPr id="284" name="Google Shape;284;p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b="1" i="0" lang="en-US" sz="1100" u="sng" cap="none" strike="noStrike">
                <a:solidFill>
                  <a:schemeClr val="dk2"/>
                </a:solidFill>
                <a:latin typeface="Arial"/>
                <a:ea typeface="Arial"/>
                <a:cs typeface="Arial"/>
                <a:sym typeface="Arial"/>
              </a:rPr>
              <a:t>Speaker Notes:</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TELL YOUR STUDENTS</a:t>
            </a:r>
            <a:endParaRPr b="0">
              <a:solidFill>
                <a:schemeClr val="dk2"/>
              </a:solidFil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Now, I’d like you to choose at least one of your most memorable experiences and discuss it in pairs. Why is it memorable? How has the memory shaped who you are today? Think of the “Islands of Personality” in the video. Has this memory helped to create one (or more) of your islands (i.e., define parts of your personality)? If so, how? You’ll have 10 minutes to discuss with your partner.</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CLASS INTERACTION</a:t>
            </a:r>
            <a:endParaRPr b="0">
              <a:solidFill>
                <a:schemeClr val="dk2"/>
              </a:solidFil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Organize participants into pairs. Give participants 10 minutes to discuss these questions.</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ASK YOUR STUDENTS</a:t>
            </a:r>
            <a:endParaRPr b="0" i="0" sz="1100" u="none" cap="none" strike="noStrike">
              <a:solidFill>
                <a:schemeClr val="dk2"/>
              </a:solidFill>
              <a:latin typeface="Arial"/>
              <a:ea typeface="Arial"/>
              <a:cs typeface="Arial"/>
              <a:sym typeface="Arial"/>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Does anyone want to share one of their most memorable experiences?</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After reflecting on how these experiences have helped define your personality, has anyone learned anything new or surprising about themselves?</a:t>
            </a:r>
            <a:endParaRPr/>
          </a:p>
          <a:p>
            <a:pPr indent="0" lvl="0" marL="158750" rtl="0" algn="l">
              <a:lnSpc>
                <a:spcPct val="100000"/>
              </a:lnSpc>
              <a:spcBef>
                <a:spcPts val="0"/>
              </a:spcBef>
              <a:spcAft>
                <a:spcPts val="0"/>
              </a:spcAft>
              <a:buSzPts val="1100"/>
              <a:buNone/>
            </a:pPr>
            <a:r>
              <a:t/>
            </a:r>
            <a:endParaRPr b="0" i="0" sz="11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1" i="0" lang="en-US" sz="1100" u="none" cap="none" strike="noStrike">
                <a:solidFill>
                  <a:schemeClr val="dk2"/>
                </a:solidFill>
                <a:latin typeface="Arial"/>
                <a:ea typeface="Arial"/>
                <a:cs typeface="Arial"/>
                <a:sym typeface="Arial"/>
              </a:rPr>
              <a:t>Creating New Experiences</a:t>
            </a:r>
            <a:endParaRPr/>
          </a:p>
          <a:p>
            <a:pPr indent="0" lvl="0" marL="158750" rtl="0" algn="l">
              <a:lnSpc>
                <a:spcPct val="100000"/>
              </a:lnSpc>
              <a:spcBef>
                <a:spcPts val="0"/>
              </a:spcBef>
              <a:spcAft>
                <a:spcPts val="0"/>
              </a:spcAft>
              <a:buSzPts val="1100"/>
              <a:buNone/>
            </a:pPr>
            <a:r>
              <a:t/>
            </a:r>
            <a:endParaRPr b="1" i="0" sz="11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1" i="0" lang="en-US" sz="1100" u="none" cap="none" strike="noStrike">
                <a:solidFill>
                  <a:schemeClr val="dk2"/>
                </a:solidFill>
                <a:latin typeface="Arial"/>
                <a:ea typeface="Arial"/>
                <a:cs typeface="Arial"/>
                <a:sym typeface="Arial"/>
              </a:rPr>
              <a:t>TELL YOUR STUDENTS</a:t>
            </a:r>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We all have different memories that give us a unique way of viewing and interacting with the world.</a:t>
            </a:r>
            <a:endParaRPr/>
          </a:p>
          <a:p>
            <a:pPr indent="0" lvl="0" marL="158750" rtl="0" algn="l">
              <a:lnSpc>
                <a:spcPct val="100000"/>
              </a:lnSpc>
              <a:spcBef>
                <a:spcPts val="0"/>
              </a:spcBef>
              <a:spcAft>
                <a:spcPts val="0"/>
              </a:spcAft>
              <a:buSzPts val="1100"/>
              <a:buNone/>
            </a:pPr>
            <a:r>
              <a:t/>
            </a:r>
            <a:endParaRPr b="0" i="0" sz="11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Some of these memories particularly stand out to us — core memories — and help define who we are.</a:t>
            </a:r>
            <a:endParaRPr/>
          </a:p>
          <a:p>
            <a:pPr indent="0" lvl="0" marL="158750" rtl="0" algn="l">
              <a:lnSpc>
                <a:spcPct val="100000"/>
              </a:lnSpc>
              <a:spcBef>
                <a:spcPts val="0"/>
              </a:spcBef>
              <a:spcAft>
                <a:spcPts val="0"/>
              </a:spcAft>
              <a:buSzPts val="1100"/>
              <a:buNone/>
            </a:pPr>
            <a:r>
              <a:t/>
            </a:r>
            <a:endParaRPr b="0" i="0" sz="11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If you’ve already completed Part 1: How Experiences Make Us Unique, feel free to disregard the following examples.</a:t>
            </a:r>
            <a:endParaRPr/>
          </a:p>
          <a:p>
            <a:pPr indent="0" lvl="0" marL="158750" rtl="0" algn="l">
              <a:lnSpc>
                <a:spcPct val="100000"/>
              </a:lnSpc>
              <a:spcBef>
                <a:spcPts val="0"/>
              </a:spcBef>
              <a:spcAft>
                <a:spcPts val="0"/>
              </a:spcAft>
              <a:buSzPts val="1100"/>
              <a:buNone/>
            </a:pPr>
            <a:r>
              <a:t/>
            </a:r>
            <a:endParaRPr b="0" i="0" sz="11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For example, let’s say you really love reading and writing poetry — your love for poetry is part of what makes you, you! Maybe one of your core memories is of a family remember reading poems to you when you were younger. Or maybe you’re passionate about travel and exploring new parts of the world. Perhaps one of your core memories is an amazing trip you took outside of the country when you were younger.</a:t>
            </a:r>
            <a:endParaRPr/>
          </a:p>
          <a:p>
            <a:pPr indent="0" lvl="0" marL="158750" rtl="0" algn="l">
              <a:lnSpc>
                <a:spcPct val="100000"/>
              </a:lnSpc>
              <a:spcBef>
                <a:spcPts val="0"/>
              </a:spcBef>
              <a:spcAft>
                <a:spcPts val="0"/>
              </a:spcAft>
              <a:buSzPts val="1100"/>
              <a:buNone/>
            </a:pPr>
            <a:r>
              <a:t/>
            </a:r>
            <a:endParaRPr b="0" i="0" sz="11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While our past experiences impact our identity, we can always create new memorable, and exciting experiences — experiencing new adventures and making new connections to people and places.</a:t>
            </a:r>
            <a:endParaRPr/>
          </a:p>
          <a:p>
            <a:pPr indent="0" lvl="0" marL="158750" rtl="0" algn="l">
              <a:lnSpc>
                <a:spcPct val="100000"/>
              </a:lnSpc>
              <a:spcBef>
                <a:spcPts val="0"/>
              </a:spcBef>
              <a:spcAft>
                <a:spcPts val="0"/>
              </a:spcAft>
              <a:buSzPts val="1100"/>
              <a:buNone/>
            </a:pPr>
            <a:r>
              <a:t/>
            </a:r>
            <a:endParaRPr b="0" i="0" sz="11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Often, depending on the choices we make, we have the possibility to create new experiences for ourselves.</a:t>
            </a:r>
            <a:endParaRPr/>
          </a:p>
          <a:p>
            <a:pPr indent="0" lvl="0" marL="158750" rtl="0" algn="l">
              <a:lnSpc>
                <a:spcPct val="100000"/>
              </a:lnSpc>
              <a:spcBef>
                <a:spcPts val="0"/>
              </a:spcBef>
              <a:spcAft>
                <a:spcPts val="0"/>
              </a:spcAft>
              <a:buSzPts val="1100"/>
              <a:buNone/>
            </a:pPr>
            <a:r>
              <a:t/>
            </a:r>
            <a:endParaRPr b="0" i="0" sz="11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Some of these choices can seem insignificant. But even making small changes in our day-to-day decisions can have a lasting impact.</a:t>
            </a:r>
            <a:endParaRPr/>
          </a:p>
          <a:p>
            <a:pPr indent="0" lvl="0" marL="158750" rtl="0" algn="l">
              <a:lnSpc>
                <a:spcPct val="100000"/>
              </a:lnSpc>
              <a:spcBef>
                <a:spcPts val="0"/>
              </a:spcBef>
              <a:spcAft>
                <a:spcPts val="0"/>
              </a:spcAft>
              <a:buSzPts val="1100"/>
              <a:buNone/>
            </a:pPr>
            <a:r>
              <a:t/>
            </a:r>
            <a:endParaRPr b="0" i="0" sz="11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Say, for instance, you really want to learn the guitar, but are worried you don’t have the time, given schoolwork and other activities outside of school. During the week, you only have about an hour of free time each day and you spend this time relaxing by watching TV. It is super important to do things that relax us, but what if you took just 15 minutes out of that hour to practice the guitar each day or every other day? Over time, this would help you get better and better and build your confidence in playing the guitar!</a:t>
            </a:r>
            <a:endParaRPr/>
          </a:p>
          <a:p>
            <a:pPr indent="0" lvl="0" marL="158750" rtl="0" algn="l">
              <a:lnSpc>
                <a:spcPct val="100000"/>
              </a:lnSpc>
              <a:spcBef>
                <a:spcPts val="0"/>
              </a:spcBef>
              <a:spcAft>
                <a:spcPts val="0"/>
              </a:spcAft>
              <a:buSzPts val="1100"/>
              <a:buNone/>
            </a:pPr>
            <a:r>
              <a:t/>
            </a:r>
            <a:endParaRPr b="0" i="0" sz="11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1" i="0" lang="en-US" sz="1100" u="none" cap="none" strike="noStrike">
                <a:solidFill>
                  <a:schemeClr val="dk2"/>
                </a:solidFill>
                <a:latin typeface="Arial"/>
                <a:ea typeface="Arial"/>
                <a:cs typeface="Arial"/>
                <a:sym typeface="Arial"/>
              </a:rPr>
              <a:t>TEACHER’S NOTE</a:t>
            </a:r>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The examples above can be localized based on the experiences of your students and their local context. The examples above are intended to show how past experiences impact our identity, but new experiences can also shape who we are.</a:t>
            </a:r>
            <a:endParaRPr b="0" i="0" sz="1100" u="none" cap="none" strike="noStrike">
              <a:solidFill>
                <a:schemeClr val="dk2"/>
              </a:solidFill>
              <a:latin typeface="Arial"/>
              <a:ea typeface="Arial"/>
              <a:cs typeface="Arial"/>
              <a:sym typeface="Arial"/>
            </a:endParaRPr>
          </a:p>
          <a:p>
            <a:pPr indent="0" lvl="0" marL="0" rtl="0" algn="l">
              <a:lnSpc>
                <a:spcPct val="100000"/>
              </a:lnSpc>
              <a:spcBef>
                <a:spcPts val="0"/>
              </a:spcBef>
              <a:spcAft>
                <a:spcPts val="0"/>
              </a:spcAft>
              <a:buSzPts val="1100"/>
              <a:buNone/>
            </a:pPr>
            <a:r>
              <a:t/>
            </a:r>
            <a:endParaRPr/>
          </a:p>
        </p:txBody>
      </p:sp>
      <p:sp>
        <p:nvSpPr>
          <p:cNvPr id="292" name="Google Shape;29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b="1" i="0" lang="en-US" sz="1200" u="sng" cap="none" strike="noStrike">
                <a:solidFill>
                  <a:schemeClr val="dk2"/>
                </a:solidFill>
                <a:latin typeface="Arial"/>
                <a:ea typeface="Arial"/>
                <a:cs typeface="Arial"/>
                <a:sym typeface="Arial"/>
              </a:rPr>
              <a:t>Speaker Notes:</a:t>
            </a:r>
            <a:endParaRPr b="0" sz="1200">
              <a:solidFill>
                <a:schemeClr val="dk2"/>
              </a:solidFill>
            </a:endParaRPr>
          </a:p>
          <a:p>
            <a:pPr indent="0" lvl="0" marL="158750" rtl="0" algn="l">
              <a:lnSpc>
                <a:spcPct val="100000"/>
              </a:lnSpc>
              <a:spcBef>
                <a:spcPts val="0"/>
              </a:spcBef>
              <a:spcAft>
                <a:spcPts val="0"/>
              </a:spcAft>
              <a:buSzPts val="1100"/>
              <a:buNone/>
            </a:pPr>
            <a:r>
              <a:t/>
            </a:r>
            <a:endParaRPr b="1" i="0" sz="12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1" i="0" lang="en-US" sz="1200" u="none" cap="none" strike="noStrike">
                <a:solidFill>
                  <a:schemeClr val="dk2"/>
                </a:solidFill>
                <a:latin typeface="Arial"/>
                <a:ea typeface="Arial"/>
                <a:cs typeface="Arial"/>
                <a:sym typeface="Arial"/>
              </a:rPr>
              <a:t>TELL YOUR STUDENTS</a:t>
            </a:r>
            <a:endParaRPr b="0" sz="1200">
              <a:solidFill>
                <a:schemeClr val="dk2"/>
              </a:solidFill>
            </a:endParaRPr>
          </a:p>
          <a:p>
            <a:pPr indent="0" lvl="0" marL="158750" rtl="0" algn="l">
              <a:lnSpc>
                <a:spcPct val="100000"/>
              </a:lnSpc>
              <a:spcBef>
                <a:spcPts val="0"/>
              </a:spcBef>
              <a:spcAft>
                <a:spcPts val="0"/>
              </a:spcAft>
              <a:buSzPts val="1100"/>
              <a:buNone/>
            </a:pPr>
            <a:r>
              <a:rPr b="0" i="0" lang="en-US" sz="1200" u="none" cap="none" strike="noStrike">
                <a:solidFill>
                  <a:schemeClr val="dk2"/>
                </a:solidFill>
                <a:latin typeface="Arial"/>
                <a:ea typeface="Arial"/>
                <a:cs typeface="Arial"/>
                <a:sym typeface="Arial"/>
              </a:rPr>
              <a:t>Today, you’re going to each choose one medium-sized goal (i.e., a goal that you feel would take you at least several weeks to accomplish) that you’ve always wanted to achieve but have felt was too challenging and think about how you might accomplish this. This can be anything from becoming more mindful to exercising regularly, to learning about an area you’ve always been curious about (such as photography or a certain period from history).</a:t>
            </a:r>
            <a:endParaRPr b="0" sz="1200">
              <a:solidFill>
                <a:schemeClr val="dk2"/>
              </a:solidFill>
            </a:endParaRPr>
          </a:p>
          <a:p>
            <a:pPr indent="0" lvl="0" marL="158750" rtl="0" algn="l">
              <a:lnSpc>
                <a:spcPct val="100000"/>
              </a:lnSpc>
              <a:spcBef>
                <a:spcPts val="0"/>
              </a:spcBef>
              <a:spcAft>
                <a:spcPts val="0"/>
              </a:spcAft>
              <a:buSzPts val="1100"/>
              <a:buNone/>
            </a:pPr>
            <a:br>
              <a:rPr b="0" lang="en-US" sz="1200">
                <a:solidFill>
                  <a:schemeClr val="dk2"/>
                </a:solidFill>
              </a:rPr>
            </a:br>
            <a:r>
              <a:rPr b="0" i="0" lang="en-US" sz="1200" u="none" cap="none" strike="noStrike">
                <a:solidFill>
                  <a:schemeClr val="dk2"/>
                </a:solidFill>
                <a:latin typeface="Arial"/>
                <a:ea typeface="Arial"/>
                <a:cs typeface="Arial"/>
                <a:sym typeface="Arial"/>
              </a:rPr>
              <a:t>Let’s begin by taking the next 15 minutes to fill out some questions that will help you start thinking of the goal you want to achieve and strategies you can use to reach it.</a:t>
            </a:r>
            <a:br>
              <a:rPr b="0" lang="en-US" sz="1200">
                <a:solidFill>
                  <a:schemeClr val="dk2"/>
                </a:solidFill>
              </a:rPr>
            </a:br>
            <a:br>
              <a:rPr b="0" lang="en-US" sz="1200">
                <a:solidFill>
                  <a:schemeClr val="dk2"/>
                </a:solidFill>
              </a:rPr>
            </a:br>
            <a:endParaRPr b="1" sz="1200">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855"/>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p:txBody>
      </p:sp>
      <p:sp>
        <p:nvSpPr>
          <p:cNvPr id="303" name="Google Shape;303;p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520"/>
              </a:spcBef>
              <a:spcAft>
                <a:spcPts val="0"/>
              </a:spcAft>
              <a:buClr>
                <a:schemeClr val="dk1"/>
              </a:buClr>
              <a:buSzPts val="1100"/>
              <a:buFont typeface="Arial"/>
              <a:buNone/>
            </a:pPr>
            <a:r>
              <a:rPr b="1" lang="en-US" sz="1200" u="sng">
                <a:solidFill>
                  <a:schemeClr val="dk2"/>
                </a:solidFill>
                <a:latin typeface="Montserrat SemiBold"/>
                <a:ea typeface="Montserrat SemiBold"/>
                <a:cs typeface="Montserrat SemiBold"/>
                <a:sym typeface="Montserrat SemiBold"/>
              </a:rPr>
              <a:t>Speaker Notes:</a:t>
            </a:r>
            <a:endParaRPr b="1" sz="1200">
              <a:solidFill>
                <a:schemeClr val="dk2"/>
              </a:solidFill>
              <a:latin typeface="Montserrat SemiBold"/>
              <a:ea typeface="Montserrat SemiBold"/>
              <a:cs typeface="Montserrat SemiBold"/>
              <a:sym typeface="Montserrat SemiBold"/>
            </a:endParaRPr>
          </a:p>
          <a:p>
            <a:pPr indent="0" lvl="0" marL="0" rtl="0" algn="l">
              <a:lnSpc>
                <a:spcPct val="100000"/>
              </a:lnSpc>
              <a:spcBef>
                <a:spcPts val="1520"/>
              </a:spcBef>
              <a:spcAft>
                <a:spcPts val="0"/>
              </a:spcAft>
              <a:buClr>
                <a:schemeClr val="dk1"/>
              </a:buClr>
              <a:buSzPts val="1100"/>
              <a:buFont typeface="Arial"/>
              <a:buNone/>
            </a:pPr>
            <a:r>
              <a:t/>
            </a:r>
            <a:endParaRPr b="1" sz="1200">
              <a:solidFill>
                <a:schemeClr val="dk2"/>
              </a:solidFill>
              <a:latin typeface="Montserrat SemiBold"/>
              <a:ea typeface="Montserrat SemiBold"/>
              <a:cs typeface="Montserrat SemiBold"/>
              <a:sym typeface="Montserrat SemiBold"/>
            </a:endParaRPr>
          </a:p>
          <a:p>
            <a:pPr indent="0" lvl="0" marL="0" marR="0" rtl="0" algn="l">
              <a:lnSpc>
                <a:spcPct val="100000"/>
              </a:lnSpc>
              <a:spcBef>
                <a:spcPts val="665"/>
              </a:spcBef>
              <a:spcAft>
                <a:spcPts val="0"/>
              </a:spcAft>
              <a:buClr>
                <a:schemeClr val="dk1"/>
              </a:buClr>
              <a:buSzPts val="1100"/>
              <a:buFont typeface="Arial"/>
              <a:buNone/>
            </a:pPr>
            <a:r>
              <a:rPr b="1" lang="en-US" sz="1200">
                <a:solidFill>
                  <a:schemeClr val="dk2"/>
                </a:solidFill>
                <a:latin typeface="Montserrat SemiBold"/>
                <a:ea typeface="Montserrat SemiBold"/>
                <a:cs typeface="Montserrat SemiBold"/>
                <a:sym typeface="Montserrat SemiBold"/>
              </a:rPr>
              <a:t>Ask your students: </a:t>
            </a:r>
            <a:r>
              <a:rPr b="0" lang="en-US" sz="1200">
                <a:solidFill>
                  <a:schemeClr val="dk2"/>
                </a:solidFill>
                <a:latin typeface="Montserrat SemiBold"/>
                <a:ea typeface="Montserrat SemiBold"/>
                <a:cs typeface="Montserrat SemiBold"/>
                <a:sym typeface="Montserrat SemiBold"/>
              </a:rPr>
              <a:t>To share a time when they faced a challenging goal and how they achieved it. </a:t>
            </a:r>
            <a:r>
              <a:rPr lang="en-US" sz="1200">
                <a:latin typeface="Calibri"/>
                <a:ea typeface="Calibri"/>
                <a:cs typeface="Calibri"/>
                <a:sym typeface="Calibri"/>
              </a:rPr>
              <a:t>How did your past experiences shape how you approached the challenge?</a:t>
            </a:r>
            <a:endParaRPr/>
          </a:p>
          <a:p>
            <a:pPr indent="0" lvl="0" marL="0" marR="0" rtl="0" algn="l">
              <a:lnSpc>
                <a:spcPct val="100000"/>
              </a:lnSpc>
              <a:spcBef>
                <a:spcPts val="665"/>
              </a:spcBef>
              <a:spcAft>
                <a:spcPts val="0"/>
              </a:spcAft>
              <a:buClr>
                <a:schemeClr val="dk1"/>
              </a:buClr>
              <a:buSzPts val="1100"/>
              <a:buFont typeface="Arial"/>
              <a:buNone/>
            </a:pPr>
            <a:r>
              <a:rPr lang="en-US" sz="1200">
                <a:latin typeface="Calibri"/>
                <a:ea typeface="Calibri"/>
                <a:cs typeface="Calibri"/>
                <a:sym typeface="Calibri"/>
              </a:rPr>
              <a:t>Tell your students to write their answers on a piece of paper</a:t>
            </a:r>
            <a:endParaRPr/>
          </a:p>
          <a:p>
            <a:pPr indent="0" lvl="0" marL="0" rtl="0" algn="l">
              <a:lnSpc>
                <a:spcPct val="100000"/>
              </a:lnSpc>
              <a:spcBef>
                <a:spcPts val="850"/>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855"/>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p:txBody>
      </p:sp>
      <p:sp>
        <p:nvSpPr>
          <p:cNvPr id="312" name="Google Shape;312;p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f5184156f1_0_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520"/>
              </a:spcBef>
              <a:spcAft>
                <a:spcPts val="0"/>
              </a:spcAft>
              <a:buClr>
                <a:schemeClr val="dk1"/>
              </a:buClr>
              <a:buSzPts val="1100"/>
              <a:buFont typeface="Arial"/>
              <a:buNone/>
            </a:pPr>
            <a:r>
              <a:rPr b="1" lang="en-US" sz="1200" u="sng">
                <a:solidFill>
                  <a:schemeClr val="dk2"/>
                </a:solidFill>
                <a:latin typeface="Montserrat SemiBold"/>
                <a:ea typeface="Montserrat SemiBold"/>
                <a:cs typeface="Montserrat SemiBold"/>
                <a:sym typeface="Montserrat SemiBold"/>
              </a:rPr>
              <a:t>Speaker Notes:</a:t>
            </a:r>
            <a:endParaRPr b="1" sz="1200">
              <a:solidFill>
                <a:schemeClr val="dk2"/>
              </a:solidFill>
              <a:latin typeface="Montserrat SemiBold"/>
              <a:ea typeface="Montserrat SemiBold"/>
              <a:cs typeface="Montserrat SemiBold"/>
              <a:sym typeface="Montserrat SemiBold"/>
            </a:endParaRPr>
          </a:p>
          <a:p>
            <a:pPr indent="0" lvl="0" marL="0" rtl="0" algn="l">
              <a:lnSpc>
                <a:spcPct val="100000"/>
              </a:lnSpc>
              <a:spcBef>
                <a:spcPts val="1520"/>
              </a:spcBef>
              <a:spcAft>
                <a:spcPts val="0"/>
              </a:spcAft>
              <a:buClr>
                <a:schemeClr val="dk1"/>
              </a:buClr>
              <a:buSzPts val="1100"/>
              <a:buFont typeface="Arial"/>
              <a:buNone/>
            </a:pPr>
            <a:r>
              <a:t/>
            </a:r>
            <a:endParaRPr b="1" sz="1200">
              <a:solidFill>
                <a:schemeClr val="dk2"/>
              </a:solidFill>
              <a:latin typeface="Montserrat SemiBold"/>
              <a:ea typeface="Montserrat SemiBold"/>
              <a:cs typeface="Montserrat SemiBold"/>
              <a:sym typeface="Montserrat SemiBold"/>
            </a:endParaRPr>
          </a:p>
          <a:p>
            <a:pPr indent="0" lvl="0" marL="0" marR="0" rtl="0" algn="l">
              <a:lnSpc>
                <a:spcPct val="100000"/>
              </a:lnSpc>
              <a:spcBef>
                <a:spcPts val="665"/>
              </a:spcBef>
              <a:spcAft>
                <a:spcPts val="0"/>
              </a:spcAft>
              <a:buClr>
                <a:schemeClr val="dk1"/>
              </a:buClr>
              <a:buSzPts val="1100"/>
              <a:buFont typeface="Arial"/>
              <a:buNone/>
            </a:pPr>
            <a:r>
              <a:rPr b="1" lang="en-US" sz="1200">
                <a:solidFill>
                  <a:schemeClr val="dk2"/>
                </a:solidFill>
                <a:latin typeface="Montserrat SemiBold"/>
                <a:ea typeface="Montserrat SemiBold"/>
                <a:cs typeface="Montserrat SemiBold"/>
                <a:sym typeface="Montserrat SemiBold"/>
              </a:rPr>
              <a:t>Ask your students: </a:t>
            </a:r>
            <a:r>
              <a:rPr b="0" lang="en-US" sz="1200">
                <a:solidFill>
                  <a:schemeClr val="dk2"/>
                </a:solidFill>
                <a:latin typeface="Montserrat SemiBold"/>
                <a:ea typeface="Montserrat SemiBold"/>
                <a:cs typeface="Montserrat SemiBold"/>
                <a:sym typeface="Montserrat SemiBold"/>
              </a:rPr>
              <a:t>To share a time when they faced a challenging goal and how they achieved it. </a:t>
            </a:r>
            <a:r>
              <a:rPr lang="en-US" sz="1200">
                <a:latin typeface="Calibri"/>
                <a:ea typeface="Calibri"/>
                <a:cs typeface="Calibri"/>
                <a:sym typeface="Calibri"/>
              </a:rPr>
              <a:t>How did your past experiences shape how you approached the challenge?</a:t>
            </a:r>
            <a:endParaRPr/>
          </a:p>
          <a:p>
            <a:pPr indent="0" lvl="0" marL="0" marR="0" rtl="0" algn="l">
              <a:lnSpc>
                <a:spcPct val="100000"/>
              </a:lnSpc>
              <a:spcBef>
                <a:spcPts val="665"/>
              </a:spcBef>
              <a:spcAft>
                <a:spcPts val="0"/>
              </a:spcAft>
              <a:buClr>
                <a:schemeClr val="dk1"/>
              </a:buClr>
              <a:buSzPts val="1100"/>
              <a:buFont typeface="Arial"/>
              <a:buNone/>
            </a:pPr>
            <a:r>
              <a:rPr lang="en-US" sz="1200">
                <a:latin typeface="Calibri"/>
                <a:ea typeface="Calibri"/>
                <a:cs typeface="Calibri"/>
                <a:sym typeface="Calibri"/>
              </a:rPr>
              <a:t>Tell your students to write their answers on a piece of paper</a:t>
            </a:r>
            <a:endParaRPr/>
          </a:p>
          <a:p>
            <a:pPr indent="0" lvl="0" marL="0" rtl="0" algn="l">
              <a:lnSpc>
                <a:spcPct val="100000"/>
              </a:lnSpc>
              <a:spcBef>
                <a:spcPts val="850"/>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a:p>
            <a:pPr indent="0" lvl="0" marL="0" marR="161925" rtl="0" algn="l">
              <a:lnSpc>
                <a:spcPct val="112916"/>
              </a:lnSpc>
              <a:spcBef>
                <a:spcPts val="855"/>
              </a:spcBef>
              <a:spcAft>
                <a:spcPts val="0"/>
              </a:spcAft>
              <a:buClr>
                <a:schemeClr val="dk1"/>
              </a:buClr>
              <a:buSzPts val="1100"/>
              <a:buFont typeface="Arial"/>
              <a:buNone/>
            </a:pPr>
            <a:r>
              <a:t/>
            </a:r>
            <a:endParaRPr b="0" sz="1200">
              <a:solidFill>
                <a:schemeClr val="dk2"/>
              </a:solidFill>
              <a:latin typeface="Montserrat SemiBold"/>
              <a:ea typeface="Montserrat SemiBold"/>
              <a:cs typeface="Montserrat SemiBold"/>
              <a:sym typeface="Montserrat SemiBold"/>
            </a:endParaRPr>
          </a:p>
        </p:txBody>
      </p:sp>
      <p:sp>
        <p:nvSpPr>
          <p:cNvPr id="325" name="Google Shape;325;g2f5184156f1_0_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b="1" i="0" lang="en-US" sz="1100" u="sng" cap="none" strike="noStrike">
                <a:solidFill>
                  <a:schemeClr val="dk2"/>
                </a:solidFill>
                <a:latin typeface="Arial"/>
                <a:ea typeface="Arial"/>
                <a:cs typeface="Arial"/>
                <a:sym typeface="Arial"/>
              </a:rPr>
              <a:t>Speaker Notes:</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LESSON OBJECTIVE</a:t>
            </a:r>
            <a:endParaRPr b="0">
              <a:solidFill>
                <a:schemeClr val="dk2"/>
              </a:solidFil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Participants will identify three types of skills that they possess — transferable, knowledge/domain, and personal trait skills — and consider how they may combine these skills and apply them toward opportunities in the future.</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lang="en-US">
                <a:solidFill>
                  <a:schemeClr val="dk2"/>
                </a:solidFill>
              </a:rPr>
              <a:t>ESTIMATED TIME</a:t>
            </a:r>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30 Minutes</a:t>
            </a:r>
            <a:endParaRPr/>
          </a:p>
          <a:p>
            <a:pPr indent="0" lvl="0" marL="158750" rtl="0" algn="l">
              <a:lnSpc>
                <a:spcPct val="100000"/>
              </a:lnSpc>
              <a:spcBef>
                <a:spcPts val="0"/>
              </a:spcBef>
              <a:spcAft>
                <a:spcPts val="0"/>
              </a:spcAft>
              <a:buSzPts val="1100"/>
              <a:buNone/>
            </a:pPr>
            <a:r>
              <a:t/>
            </a:r>
            <a:endParaRPr b="0" i="0" sz="11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1" i="0" lang="en-US" sz="1100" u="none" cap="none" strike="noStrike">
                <a:solidFill>
                  <a:schemeClr val="dk2"/>
                </a:solidFill>
                <a:latin typeface="Arial"/>
                <a:ea typeface="Arial"/>
                <a:cs typeface="Arial"/>
                <a:sym typeface="Arial"/>
              </a:rPr>
              <a:t>ESSENTIAL QUESTION </a:t>
            </a:r>
            <a:endParaRPr b="0">
              <a:solidFill>
                <a:schemeClr val="dk2"/>
              </a:solidFill>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How can you combine your skills in creative ways to pursue opportunities you’re excited about? </a:t>
            </a:r>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MATERIALS </a:t>
            </a:r>
            <a:endParaRPr b="0">
              <a:solidFill>
                <a:schemeClr val="dk2"/>
              </a:solidFill>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“Assessing Your (Verb, Noun, and Adjective) Skills!” Handout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Paper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Pens or Pencils</a:t>
            </a:r>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PREPARATION</a:t>
            </a:r>
            <a:endParaRPr b="0">
              <a:solidFill>
                <a:schemeClr val="dk2"/>
              </a:solidFill>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Print one handout per student.</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Students will need internet access for this lesson.</a:t>
            </a:r>
            <a:endParaRPr/>
          </a:p>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chemeClr val="dk2"/>
                </a:solidFill>
                <a:latin typeface="Arial"/>
                <a:ea typeface="Arial"/>
                <a:cs typeface="Arial"/>
                <a:sym typeface="Arial"/>
              </a:rPr>
              <a:t>There are several opportunities to localize content to your students’ experience and local context. These opportunities are flagged as “Teacher’s Notes” throughout. We suggest you read through the lesson ahead of time and prepare the examples before the lesson begins.</a:t>
            </a:r>
            <a:endParaRPr b="0" i="0" sz="11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ISTE DIGCITCOMMIT COMPETENCY</a:t>
            </a:r>
            <a:endParaRPr b="0">
              <a:solidFill>
                <a:schemeClr val="dk2"/>
              </a:solidFill>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BALANCED: I make informed decisions about how to prioritize my time and activities online and off. </a:t>
            </a:r>
            <a:endParaRPr/>
          </a:p>
          <a:p>
            <a:pPr indent="0" lvl="0" marL="0" rtl="0" algn="l">
              <a:lnSpc>
                <a:spcPct val="100000"/>
              </a:lnSpc>
              <a:spcBef>
                <a:spcPts val="0"/>
              </a:spcBef>
              <a:spcAft>
                <a:spcPts val="0"/>
              </a:spcAft>
              <a:buSzPts val="1100"/>
              <a:buNone/>
            </a:pPr>
            <a:r>
              <a:t/>
            </a:r>
            <a:endParaRPr/>
          </a:p>
        </p:txBody>
      </p:sp>
      <p:sp>
        <p:nvSpPr>
          <p:cNvPr id="338" name="Google Shape;338;p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b="1" i="0" lang="en-US" sz="1200" u="sng" cap="none" strike="noStrike">
                <a:solidFill>
                  <a:schemeClr val="dk2"/>
                </a:solidFill>
                <a:latin typeface="Arial"/>
                <a:ea typeface="Arial"/>
                <a:cs typeface="Arial"/>
                <a:sym typeface="Arial"/>
              </a:rPr>
              <a:t>Speaker Notes:</a:t>
            </a:r>
            <a:endParaRPr b="0" sz="1200">
              <a:solidFill>
                <a:schemeClr val="dk2"/>
              </a:solidFill>
            </a:endParaRPr>
          </a:p>
          <a:p>
            <a:pPr indent="0" lvl="0" marL="158750" rtl="0" algn="l">
              <a:lnSpc>
                <a:spcPct val="100000"/>
              </a:lnSpc>
              <a:spcBef>
                <a:spcPts val="0"/>
              </a:spcBef>
              <a:spcAft>
                <a:spcPts val="0"/>
              </a:spcAft>
              <a:buSzPts val="1100"/>
              <a:buNone/>
            </a:pPr>
            <a:br>
              <a:rPr b="0" lang="en-US" sz="1200">
                <a:solidFill>
                  <a:schemeClr val="dk2"/>
                </a:solidFill>
              </a:rPr>
            </a:br>
            <a:r>
              <a:rPr b="1" i="0" lang="en-US" sz="1200" u="none" cap="none" strike="noStrike">
                <a:solidFill>
                  <a:schemeClr val="dk2"/>
                </a:solidFill>
                <a:latin typeface="Arial"/>
                <a:ea typeface="Arial"/>
                <a:cs typeface="Arial"/>
                <a:sym typeface="Arial"/>
              </a:rPr>
              <a:t>TELL YOUR STUDENTS</a:t>
            </a:r>
            <a:endParaRPr b="0" i="0" sz="12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0" i="0" lang="en-US" sz="1200" u="none" cap="none" strike="noStrike">
                <a:solidFill>
                  <a:schemeClr val="dk2"/>
                </a:solidFill>
                <a:latin typeface="Arial"/>
                <a:ea typeface="Arial"/>
                <a:cs typeface="Arial"/>
                <a:sym typeface="Arial"/>
              </a:rPr>
              <a:t> two different types of skills: 1) transferable skills and 2) knowledge or domain skills. You can think of transferable skills as those skills that you could easily transfer from one opportunity to the next. For example, adapting to new situations and collaborating with others can help you thrive no matter where you are — in school or whatever career you ultimately choose, from being a nurse to a school teacher or a computer programmer. You can also think of these skills as verbs — like “researching,” “planning,” or “negotiating.” Knowledge or domain skills are those skills that are specific to a certain knowledge area, such as science (e.g., chemistry). Some examples of these skills could be knowing how to create a web page, creating fun infographics for papers, or conducting a chemistry experiment in a lab. You may have learned these skills in school, in an afterschool program, from books, from a mentor, or simply on your own. You can think of these skills as nouns, like “biology,” “Math,” or “economics.”</a:t>
            </a:r>
            <a:endParaRPr b="0" sz="1200">
              <a:solidFill>
                <a:schemeClr val="dk2"/>
              </a:solidFill>
            </a:endParaRPr>
          </a:p>
          <a:p>
            <a:pPr indent="0" lvl="0" marL="158750" rtl="0" algn="l">
              <a:lnSpc>
                <a:spcPct val="100000"/>
              </a:lnSpc>
              <a:spcBef>
                <a:spcPts val="0"/>
              </a:spcBef>
              <a:spcAft>
                <a:spcPts val="0"/>
              </a:spcAft>
              <a:buSzPts val="1100"/>
              <a:buNone/>
            </a:pPr>
            <a:br>
              <a:rPr b="0" lang="en-US" sz="1200">
                <a:solidFill>
                  <a:schemeClr val="dk2"/>
                </a:solidFill>
              </a:rPr>
            </a:br>
            <a:r>
              <a:rPr b="0" i="0" lang="en-US" sz="1200" u="none" cap="none" strike="noStrike">
                <a:solidFill>
                  <a:schemeClr val="dk2"/>
                </a:solidFill>
                <a:latin typeface="Arial"/>
                <a:ea typeface="Arial"/>
                <a:cs typeface="Arial"/>
                <a:sym typeface="Arial"/>
              </a:rPr>
              <a:t>There are also skills that we feel describe how we go about doing things in our day-to-day life. These skills are called our personal trait skills and can be thought of as adjectives. For example, you may be very creative in how you approach an issue and enjoy thinking outside the box. Or you might be very caring toward others and always try hard to make situations as inclusive and equitable as possible. Or you may be strong-minded, which can help you persevere even as you hit obstacles.</a:t>
            </a:r>
            <a:endParaRPr b="0" sz="1200">
              <a:solidFill>
                <a:schemeClr val="dk2"/>
              </a:solidFill>
            </a:endParaRPr>
          </a:p>
          <a:p>
            <a:pPr indent="0" lvl="0" marL="158750" rtl="0" algn="l">
              <a:lnSpc>
                <a:spcPct val="100000"/>
              </a:lnSpc>
              <a:spcBef>
                <a:spcPts val="0"/>
              </a:spcBef>
              <a:spcAft>
                <a:spcPts val="0"/>
              </a:spcAft>
              <a:buSzPts val="1100"/>
              <a:buNone/>
            </a:pPr>
            <a:r>
              <a:rPr b="0" lang="en-US" sz="1200">
                <a:solidFill>
                  <a:schemeClr val="dk2"/>
                </a:solidFill>
                <a:latin typeface="Montserrat SemiBold"/>
                <a:ea typeface="Montserrat SemiBold"/>
                <a:cs typeface="Montserrat SemiBold"/>
                <a:sym typeface="Montserrat SemiBold"/>
              </a:rPr>
              <a:t>Write down skills a person might have and rate those skills 1 – 5 (5- skills you are good at, 1- skill you need to work on)</a:t>
            </a:r>
            <a:endParaRPr b="1" sz="1200">
              <a:solidFill>
                <a:schemeClr val="dk2"/>
              </a:solidFill>
              <a:latin typeface="Montserrat SemiBold"/>
              <a:ea typeface="Montserrat SemiBold"/>
              <a:cs typeface="Montserrat SemiBold"/>
              <a:sym typeface="Montserrat SemiBold"/>
            </a:endParaRPr>
          </a:p>
        </p:txBody>
      </p:sp>
      <p:sp>
        <p:nvSpPr>
          <p:cNvPr id="346" name="Google Shape;346;p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2f5184156f1_0_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b="1" i="0" lang="en-US" sz="1200" u="sng" cap="none" strike="noStrike">
                <a:solidFill>
                  <a:schemeClr val="dk2"/>
                </a:solidFill>
                <a:latin typeface="Arial"/>
                <a:ea typeface="Arial"/>
                <a:cs typeface="Arial"/>
                <a:sym typeface="Arial"/>
              </a:rPr>
              <a:t>Speaker Notes:</a:t>
            </a:r>
            <a:endParaRPr b="0" sz="1200">
              <a:solidFill>
                <a:schemeClr val="dk2"/>
              </a:solidFill>
            </a:endParaRPr>
          </a:p>
          <a:p>
            <a:pPr indent="0" lvl="0" marL="158750" rtl="0" algn="l">
              <a:lnSpc>
                <a:spcPct val="100000"/>
              </a:lnSpc>
              <a:spcBef>
                <a:spcPts val="0"/>
              </a:spcBef>
              <a:spcAft>
                <a:spcPts val="0"/>
              </a:spcAft>
              <a:buSzPts val="1100"/>
              <a:buNone/>
            </a:pPr>
            <a:br>
              <a:rPr b="0" lang="en-US" sz="1200">
                <a:solidFill>
                  <a:schemeClr val="dk2"/>
                </a:solidFill>
              </a:rPr>
            </a:br>
            <a:r>
              <a:rPr b="1" i="0" lang="en-US" sz="1200" u="none" cap="none" strike="noStrike">
                <a:solidFill>
                  <a:schemeClr val="dk2"/>
                </a:solidFill>
                <a:latin typeface="Arial"/>
                <a:ea typeface="Arial"/>
                <a:cs typeface="Arial"/>
                <a:sym typeface="Arial"/>
              </a:rPr>
              <a:t>TELL YOUR STUDENTS</a:t>
            </a:r>
            <a:endParaRPr b="0" i="0" sz="12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0" i="0" lang="en-US" sz="1200" u="none" cap="none" strike="noStrike">
                <a:solidFill>
                  <a:schemeClr val="dk2"/>
                </a:solidFill>
                <a:latin typeface="Arial"/>
                <a:ea typeface="Arial"/>
                <a:cs typeface="Arial"/>
                <a:sym typeface="Arial"/>
              </a:rPr>
              <a:t> two different types of skills: 1) transferable skills and 2) knowledge or domain skills. You can think of transferable skills as those skills that you could easily transfer from one opportunity to the next. For example, adapting to new situations and collaborating with others can help you thrive no matter where you are — in school or whatever career you ultimately choose, from being a nurse to a school teacher or a computer programmer. You can also think of these skills as verbs — like “researching,” “planning,” or “negotiating.” Knowledge or domain skills are those skills that are specific to a certain knowledge area, such as science (e.g., chemistry). Some examples of these skills could be knowing how to create a web page, creating fun infographics for papers, or conducting a chemistry experiment in a lab. You may have learned these skills in school, in an afterschool program, from books, from a mentor, or simply on your own. You can think of these skills as nouns, like “biology,” “Math,” or “economics.”</a:t>
            </a:r>
            <a:endParaRPr b="0" sz="1200">
              <a:solidFill>
                <a:schemeClr val="dk2"/>
              </a:solidFill>
            </a:endParaRPr>
          </a:p>
          <a:p>
            <a:pPr indent="0" lvl="0" marL="158750" rtl="0" algn="l">
              <a:lnSpc>
                <a:spcPct val="100000"/>
              </a:lnSpc>
              <a:spcBef>
                <a:spcPts val="0"/>
              </a:spcBef>
              <a:spcAft>
                <a:spcPts val="0"/>
              </a:spcAft>
              <a:buSzPts val="1100"/>
              <a:buNone/>
            </a:pPr>
            <a:br>
              <a:rPr b="0" lang="en-US" sz="1200">
                <a:solidFill>
                  <a:schemeClr val="dk2"/>
                </a:solidFill>
              </a:rPr>
            </a:br>
            <a:r>
              <a:rPr b="0" i="0" lang="en-US" sz="1200" u="none" cap="none" strike="noStrike">
                <a:solidFill>
                  <a:schemeClr val="dk2"/>
                </a:solidFill>
                <a:latin typeface="Arial"/>
                <a:ea typeface="Arial"/>
                <a:cs typeface="Arial"/>
                <a:sym typeface="Arial"/>
              </a:rPr>
              <a:t>There are also skills that we feel describe how we go about doing things in our day-to-day life. These skills are called our personal trait skills and can be thought of as adjectives. For example, you may be very creative in how you approach an issue and enjoy thinking outside the box. Or you might be very caring toward others and always try hard to make situations as inclusive and equitable as possible. Or you may be strong-minded, which can help you persevere even as you hit obstacles.</a:t>
            </a:r>
            <a:endParaRPr b="0" sz="1200">
              <a:solidFill>
                <a:schemeClr val="dk2"/>
              </a:solidFill>
            </a:endParaRPr>
          </a:p>
          <a:p>
            <a:pPr indent="0" lvl="0" marL="158750" rtl="0" algn="l">
              <a:lnSpc>
                <a:spcPct val="100000"/>
              </a:lnSpc>
              <a:spcBef>
                <a:spcPts val="0"/>
              </a:spcBef>
              <a:spcAft>
                <a:spcPts val="0"/>
              </a:spcAft>
              <a:buSzPts val="1100"/>
              <a:buNone/>
            </a:pPr>
            <a:r>
              <a:rPr b="0" lang="en-US" sz="1200">
                <a:solidFill>
                  <a:schemeClr val="dk2"/>
                </a:solidFill>
                <a:latin typeface="Montserrat SemiBold"/>
                <a:ea typeface="Montserrat SemiBold"/>
                <a:cs typeface="Montserrat SemiBold"/>
                <a:sym typeface="Montserrat SemiBold"/>
              </a:rPr>
              <a:t>Write down skills a person might have and rate those skills 1 – 5 (5- skills you are good at, 1- skill you need to work on)</a:t>
            </a:r>
            <a:endParaRPr b="1" sz="1200">
              <a:solidFill>
                <a:schemeClr val="dk2"/>
              </a:solidFill>
              <a:latin typeface="Montserrat SemiBold"/>
              <a:ea typeface="Montserrat SemiBold"/>
              <a:cs typeface="Montserrat SemiBold"/>
              <a:sym typeface="Montserrat SemiBold"/>
            </a:endParaRPr>
          </a:p>
        </p:txBody>
      </p:sp>
      <p:sp>
        <p:nvSpPr>
          <p:cNvPr id="359" name="Google Shape;359;g2f5184156f1_0_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2f5184156f1_0_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spcBef>
                <a:spcPts val="0"/>
              </a:spcBef>
              <a:spcAft>
                <a:spcPts val="0"/>
              </a:spcAft>
              <a:buClr>
                <a:schemeClr val="dk1"/>
              </a:buClr>
              <a:buSzPts val="1100"/>
              <a:buFont typeface="Arial"/>
              <a:buNone/>
            </a:pPr>
            <a:r>
              <a:rPr lang="en-US" sz="1200">
                <a:solidFill>
                  <a:schemeClr val="dk2"/>
                </a:solidFill>
              </a:rPr>
              <a:t>write down the 10 skills that you rated most highly. Try to pick a mixture of transferable skills and knowledge/domain skills (and add in a few personal trait skills you wrote down) — that is, verb, noun, and adjective skills. For each of the 10 skills, provide a SPECIFIC example of a time when you used this ability. Finally, from your list, choose at least five and think about how you could combine these skills to pursue and succeed in opportunities you’re excited about. Explain how you would combine these skills in a paragraph below your list. </a:t>
            </a:r>
            <a:endParaRPr sz="1200">
              <a:solidFill>
                <a:schemeClr val="dk2"/>
              </a:solidFill>
            </a:endParaRPr>
          </a:p>
          <a:p>
            <a:pPr indent="0" lvl="0" marL="158750" rtl="0" algn="l">
              <a:spcBef>
                <a:spcPts val="0"/>
              </a:spcBef>
              <a:spcAft>
                <a:spcPts val="0"/>
              </a:spcAft>
              <a:buClr>
                <a:schemeClr val="dk1"/>
              </a:buClr>
              <a:buSzPts val="1100"/>
              <a:buFont typeface="Arial"/>
              <a:buNone/>
            </a:pPr>
            <a:r>
              <a:t/>
            </a:r>
            <a:endParaRPr sz="1200">
              <a:solidFill>
                <a:schemeClr val="dk2"/>
              </a:solidFill>
            </a:endParaRPr>
          </a:p>
          <a:p>
            <a:pPr indent="0" lvl="0" marL="158750" rtl="0" algn="l">
              <a:spcBef>
                <a:spcPts val="0"/>
              </a:spcBef>
              <a:spcAft>
                <a:spcPts val="0"/>
              </a:spcAft>
              <a:buClr>
                <a:schemeClr val="dk1"/>
              </a:buClr>
              <a:buSzPts val="1100"/>
              <a:buFont typeface="Arial"/>
              <a:buNone/>
            </a:pPr>
            <a:r>
              <a:rPr lang="en-US" sz="1200">
                <a:solidFill>
                  <a:schemeClr val="dk2"/>
                </a:solidFill>
              </a:rPr>
              <a:t>For example, let’s say I’m a student who wants to be a doctor one day. I’m doing really well in my biology and chemistry classes (i.e., knowledge/domain skills) and I’m also really well at communicating with others and problem solving (i.e., transferable skills). Additionally, I feel that I approach new projects in a very patient and professional manner (i.e., a personal trait skill). I could use these skills in the future, after I get my medical license, to treat patients, help cure them from their ailments, and also greatly improve their quality of life with hopes that I can become a specialist doctor in the future. </a:t>
            </a:r>
            <a:endParaRPr>
              <a:solidFill>
                <a:schemeClr val="dk1"/>
              </a:solidFill>
            </a:endParaRPr>
          </a:p>
          <a:p>
            <a:pPr indent="0" lvl="0" marL="158750" rtl="0" algn="l">
              <a:spcBef>
                <a:spcPts val="0"/>
              </a:spcBef>
              <a:spcAft>
                <a:spcPts val="0"/>
              </a:spcAft>
              <a:buClr>
                <a:schemeClr val="dk1"/>
              </a:buClr>
              <a:buSzPts val="1100"/>
              <a:buFont typeface="Arial"/>
              <a:buNone/>
            </a:pPr>
            <a:r>
              <a:t/>
            </a:r>
            <a:endParaRPr sz="1200">
              <a:solidFill>
                <a:schemeClr val="dk2"/>
              </a:solidFill>
            </a:endParaRPr>
          </a:p>
          <a:p>
            <a:pPr indent="0" lvl="0" marL="158750" rtl="0" algn="l">
              <a:spcBef>
                <a:spcPts val="0"/>
              </a:spcBef>
              <a:spcAft>
                <a:spcPts val="0"/>
              </a:spcAft>
              <a:buClr>
                <a:schemeClr val="dk1"/>
              </a:buClr>
              <a:buSzPts val="1100"/>
              <a:buFont typeface="Arial"/>
              <a:buNone/>
            </a:pPr>
            <a:r>
              <a:rPr b="1" lang="en-US" sz="1200">
                <a:solidFill>
                  <a:schemeClr val="dk2"/>
                </a:solidFill>
              </a:rPr>
              <a:t>TEACHER’S NOTE</a:t>
            </a:r>
            <a:endParaRPr>
              <a:solidFill>
                <a:schemeClr val="dk1"/>
              </a:solidFill>
            </a:endParaRPr>
          </a:p>
          <a:p>
            <a:pPr indent="0" lvl="0" marL="158750" rtl="0" algn="l">
              <a:spcBef>
                <a:spcPts val="0"/>
              </a:spcBef>
              <a:spcAft>
                <a:spcPts val="0"/>
              </a:spcAft>
              <a:buClr>
                <a:schemeClr val="dk1"/>
              </a:buClr>
              <a:buSzPts val="1100"/>
              <a:buFont typeface="Arial"/>
              <a:buNone/>
            </a:pPr>
            <a:r>
              <a:rPr lang="en-US" sz="1200">
                <a:solidFill>
                  <a:schemeClr val="dk2"/>
                </a:solidFill>
              </a:rPr>
              <a:t>The examples above can be localized based on the experiences of your students and their local context. The examples above are intended to teach students the difference between transferable skills and knowledge/domain skills.</a:t>
            </a:r>
            <a:br>
              <a:rPr lang="en-US" sz="1200">
                <a:solidFill>
                  <a:schemeClr val="dk2"/>
                </a:solidFill>
              </a:rPr>
            </a:br>
            <a:br>
              <a:rPr lang="en-US" sz="1200">
                <a:solidFill>
                  <a:schemeClr val="dk2"/>
                </a:solidFill>
              </a:rPr>
            </a:br>
            <a:br>
              <a:rPr lang="en-US" sz="1200">
                <a:solidFill>
                  <a:schemeClr val="dk2"/>
                </a:solidFill>
              </a:rPr>
            </a:br>
            <a:endParaRPr b="1" sz="1200">
              <a:solidFill>
                <a:schemeClr val="dk2"/>
              </a:solidFill>
              <a:latin typeface="Montserrat SemiBold"/>
              <a:ea typeface="Montserrat SemiBold"/>
              <a:cs typeface="Montserrat SemiBold"/>
              <a:sym typeface="Montserrat SemiBold"/>
            </a:endParaRPr>
          </a:p>
          <a:p>
            <a:pPr indent="0" lvl="0" marL="158750" rtl="0" algn="l">
              <a:spcBef>
                <a:spcPts val="0"/>
              </a:spcBef>
              <a:spcAft>
                <a:spcPts val="0"/>
              </a:spcAft>
              <a:buClr>
                <a:schemeClr val="dk1"/>
              </a:buClr>
              <a:buSzPts val="1100"/>
              <a:buFont typeface="Arial"/>
              <a:buNone/>
            </a:pPr>
            <a:r>
              <a:t/>
            </a:r>
            <a:endParaRPr b="1" sz="1200">
              <a:solidFill>
                <a:schemeClr val="dk2"/>
              </a:solidFill>
              <a:latin typeface="Montserrat SemiBold"/>
              <a:ea typeface="Montserrat SemiBold"/>
              <a:cs typeface="Montserrat SemiBold"/>
              <a:sym typeface="Montserrat SemiBold"/>
            </a:endParaRPr>
          </a:p>
          <a:p>
            <a:pPr indent="0" lvl="0" marL="158750" rtl="0" algn="l">
              <a:lnSpc>
                <a:spcPct val="100000"/>
              </a:lnSpc>
              <a:spcBef>
                <a:spcPts val="0"/>
              </a:spcBef>
              <a:spcAft>
                <a:spcPts val="0"/>
              </a:spcAft>
              <a:buSzPts val="1100"/>
              <a:buNone/>
            </a:pPr>
            <a:r>
              <a:t/>
            </a:r>
            <a:endParaRPr b="1" sz="1200" u="sng">
              <a:solidFill>
                <a:schemeClr val="dk2"/>
              </a:solidFill>
            </a:endParaRPr>
          </a:p>
        </p:txBody>
      </p:sp>
      <p:sp>
        <p:nvSpPr>
          <p:cNvPr id="371" name="Google Shape;371;g2f5184156f1_0_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b="1" i="0" lang="en-US" sz="1100" u="sng" cap="none" strike="noStrike">
                <a:solidFill>
                  <a:schemeClr val="dk2"/>
                </a:solidFill>
                <a:latin typeface="Arial"/>
                <a:ea typeface="Arial"/>
                <a:cs typeface="Arial"/>
                <a:sym typeface="Arial"/>
              </a:rPr>
              <a:t>Speaker Notes:</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LESSON OBJECTIVE</a:t>
            </a:r>
            <a:endParaRPr b="0">
              <a:solidFill>
                <a:schemeClr val="dk2"/>
              </a:solidFil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Participants will understand what an algorithm is, why algorithms matter, and how algorithms are used in both everyday life and computer science.</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lang="en-US">
                <a:solidFill>
                  <a:schemeClr val="dk2"/>
                </a:solidFill>
              </a:rPr>
              <a:t>ESTIMATED TIME</a:t>
            </a:r>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2 Hours</a:t>
            </a:r>
            <a:endParaRPr/>
          </a:p>
          <a:p>
            <a:pPr indent="0" lvl="0" marL="158750" rtl="0" algn="l">
              <a:lnSpc>
                <a:spcPct val="100000"/>
              </a:lnSpc>
              <a:spcBef>
                <a:spcPts val="0"/>
              </a:spcBef>
              <a:spcAft>
                <a:spcPts val="0"/>
              </a:spcAft>
              <a:buSzPts val="1100"/>
              <a:buNone/>
            </a:pPr>
            <a:r>
              <a:t/>
            </a:r>
            <a:endParaRPr b="0" i="0" sz="11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1" i="0" lang="en-US" sz="1100" u="none" cap="none" strike="noStrike">
                <a:solidFill>
                  <a:schemeClr val="dk2"/>
                </a:solidFill>
                <a:latin typeface="Arial"/>
                <a:ea typeface="Arial"/>
                <a:cs typeface="Arial"/>
                <a:sym typeface="Arial"/>
              </a:rPr>
              <a:t>ESSENTIAL QUESTIONS </a:t>
            </a:r>
            <a:endParaRPr b="0">
              <a:solidFill>
                <a:schemeClr val="dk2"/>
              </a:solidFill>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What algorithms do you think shape your life?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Are there algorithms that impact you more than others, and if so, why? </a:t>
            </a:r>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MATERIALS </a:t>
            </a:r>
            <a:endParaRPr b="0">
              <a:solidFill>
                <a:schemeClr val="dk2"/>
              </a:solidFill>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“What is an Algorithm?” Handout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“Recipe” Handout (Educator’s Copy and Participant Copy)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“Algorithms in Prime Time” Handout (Educator’s Copy and Participant Copy)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Projector and Projection Screen</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Flip Chart or Poster (if a board is not available)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Marker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A set of eight large, white paper cups with the following numbers drawn in black marker on them (one number per cup): 5, 23, 28, 37, 64, 98, 110, and 125. (The numbers should be drawn a) on both sides of the cup, so that the educator can see one side and the participants can see the other and b) so that participants in the room will be able to see the numbers.)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A Table (so you can lay the eight cups out)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Paper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Pens or Pencils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Printout of “Muhammad ibn Mūsā al-Khwārizmī Statue Image”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Printout of all “7 Bubble Sort Images”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Printout of “Merge Sort Diagrams — Step One: Divide and Step Two: Conquer” </a:t>
            </a:r>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PREPARATION </a:t>
            </a:r>
            <a:endParaRPr b="0">
              <a:solidFill>
                <a:schemeClr val="dk2"/>
              </a:solidFill>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Print handouts, images, and diagrams.</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Purchase cups and number them as outlined.</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Students will need internet access for this lesson.</a:t>
            </a:r>
            <a:endParaRPr/>
          </a:p>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There are several opportunities to localize content to your students’ experience and local context. These opportunities are flagged as “Teacher’s Notes” throughout. We suggest you read through the lesson ahead of time and prepare the examples before the lesson begins.</a:t>
            </a:r>
            <a:endParaRPr b="0" i="0" sz="11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br>
              <a:rPr b="0" lang="en-US">
                <a:solidFill>
                  <a:schemeClr val="dk2"/>
                </a:solidFill>
              </a:rPr>
            </a:br>
            <a:r>
              <a:rPr b="1" i="1" lang="en-US">
                <a:solidFill>
                  <a:schemeClr val="dk2"/>
                </a:solidFill>
              </a:rPr>
              <a:t>OPTIONAL: </a:t>
            </a:r>
            <a:r>
              <a:rPr b="1" i="0" lang="en-US" sz="1100" u="none" cap="none" strike="noStrike">
                <a:solidFill>
                  <a:schemeClr val="dk2"/>
                </a:solidFill>
                <a:latin typeface="Arial"/>
                <a:ea typeface="Arial"/>
                <a:cs typeface="Arial"/>
                <a:sym typeface="Arial"/>
              </a:rPr>
              <a:t>ISTE DIGCITCOMMIT COMPETENCY</a:t>
            </a:r>
            <a:endParaRPr b="0">
              <a:solidFill>
                <a:schemeClr val="dk2"/>
              </a:solidFill>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INFORMED: I evaluate the accuracy, perspective, and validity of digital media and social posts.</a:t>
            </a:r>
            <a:endParaRPr/>
          </a:p>
          <a:p>
            <a:pPr indent="0" lvl="0" marL="0" rtl="0" algn="l">
              <a:lnSpc>
                <a:spcPct val="100000"/>
              </a:lnSpc>
              <a:spcBef>
                <a:spcPts val="0"/>
              </a:spcBef>
              <a:spcAft>
                <a:spcPts val="0"/>
              </a:spcAft>
              <a:buSzPts val="1100"/>
              <a:buNone/>
            </a:pPr>
            <a:r>
              <a:t/>
            </a:r>
            <a:endParaRPr/>
          </a:p>
        </p:txBody>
      </p:sp>
      <p:sp>
        <p:nvSpPr>
          <p:cNvPr id="381" name="Google Shape;381;p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0" name="Google Shape;390;p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b="1" i="0" lang="en-US" sz="1100" u="sng" cap="none" strike="noStrike">
                <a:solidFill>
                  <a:schemeClr val="dk2"/>
                </a:solidFill>
                <a:latin typeface="Arial"/>
                <a:ea typeface="Arial"/>
                <a:cs typeface="Arial"/>
                <a:sym typeface="Arial"/>
              </a:rPr>
              <a:t>Speaker Notes:</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Algorithm Fundamentals</a:t>
            </a:r>
            <a:endParaRPr/>
          </a:p>
          <a:p>
            <a:pPr indent="0" lvl="0" marL="158750" rtl="0" algn="l">
              <a:lnSpc>
                <a:spcPct val="100000"/>
              </a:lnSpc>
              <a:spcBef>
                <a:spcPts val="0"/>
              </a:spcBef>
              <a:spcAft>
                <a:spcPts val="0"/>
              </a:spcAft>
              <a:buSzPts val="1100"/>
              <a:buNone/>
            </a:pPr>
            <a:r>
              <a:t/>
            </a:r>
            <a:endParaRPr b="1" i="0" sz="11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1" i="0" lang="en-US" sz="1100" u="none" cap="none" strike="noStrike">
                <a:solidFill>
                  <a:schemeClr val="dk2"/>
                </a:solidFill>
                <a:latin typeface="Arial"/>
                <a:ea typeface="Arial"/>
                <a:cs typeface="Arial"/>
                <a:sym typeface="Arial"/>
              </a:rPr>
              <a:t>TELL YOUR STUDENTS</a:t>
            </a:r>
            <a:endParaRPr b="0">
              <a:solidFill>
                <a:schemeClr val="dk2"/>
              </a:solidFil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Have you ever wondered how your favorite restaurant makes your favorite dish perfectly every time? Or how Siri or Alexa can respond to a question you’re asking? How self-driving cars work? Believe it or not, all these have one thing at their core: algorithms.</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0" i="0" lang="en-US" sz="1100" u="none" cap="none" strike="noStrike">
                <a:solidFill>
                  <a:schemeClr val="dk2"/>
                </a:solidFill>
                <a:latin typeface="Arial"/>
                <a:ea typeface="Arial"/>
                <a:cs typeface="Arial"/>
                <a:sym typeface="Arial"/>
              </a:rPr>
              <a:t>An algorithm is a clearly given set of step-by-step instructions to solve a problem or accomplish a task.</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CLASS INTERACTION</a:t>
            </a:r>
            <a:endParaRPr b="0">
              <a:solidFill>
                <a:schemeClr val="dk2"/>
              </a:solidFil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Project this definition, the first bullet point on the “What Is an Algorithm?” handout, on a projection screen. Pass out the “What Is an Algorithm?” handout.</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TELL YOUR STUDENTS</a:t>
            </a:r>
            <a:endParaRPr b="0">
              <a:solidFill>
                <a:schemeClr val="dk2"/>
              </a:solidFil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Algorithms might be expressed in words, computer programs or code, or even as recipes. Some algorithms may be simple routines, directions, or processes you use in your daily life.</a:t>
            </a:r>
            <a:endParaRPr/>
          </a:p>
          <a:p>
            <a:pPr indent="0" lvl="0" marL="158750" rtl="0" algn="l">
              <a:lnSpc>
                <a:spcPct val="100000"/>
              </a:lnSpc>
              <a:spcBef>
                <a:spcPts val="0"/>
              </a:spcBef>
              <a:spcAft>
                <a:spcPts val="0"/>
              </a:spcAft>
              <a:buSzPts val="1100"/>
              <a:buNone/>
            </a:pPr>
            <a:r>
              <a:t/>
            </a:r>
            <a:endParaRPr b="0">
              <a:solidFill>
                <a:schemeClr val="dk2"/>
              </a:solidFil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For example, to wake yourself up in the morning, you might get out of bed, go to the bathroom and turn the water faucet to cold, let it run for 30 seconds, splash your face with water three times and pat your face dry with a towel.</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0" i="0" lang="en-US" sz="1100" u="none" cap="none" strike="noStrike">
                <a:solidFill>
                  <a:schemeClr val="dk2"/>
                </a:solidFill>
                <a:latin typeface="Arial"/>
                <a:ea typeface="Arial"/>
                <a:cs typeface="Arial"/>
                <a:sym typeface="Arial"/>
              </a:rPr>
              <a:t>Note here that these are steps to accomplish a task and they are very clear and detailed. For instance, the amount of time the faucet is turned on and the number of times you splash your face with water are noted.</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0" i="0" lang="en-US" sz="1100" u="none" cap="none" strike="noStrike">
                <a:solidFill>
                  <a:schemeClr val="dk2"/>
                </a:solidFill>
                <a:latin typeface="Arial"/>
                <a:ea typeface="Arial"/>
                <a:cs typeface="Arial"/>
                <a:sym typeface="Arial"/>
              </a:rPr>
              <a:t>Another example of an algorithm is a recipe for your favorite cookies where the instructions are clearly given, step by step.</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0" i="0" lang="en-US" sz="1100" u="none" cap="none" strike="noStrike">
                <a:solidFill>
                  <a:schemeClr val="dk2"/>
                </a:solidFill>
                <a:latin typeface="Arial"/>
                <a:ea typeface="Arial"/>
                <a:cs typeface="Arial"/>
                <a:sym typeface="Arial"/>
              </a:rPr>
              <a:t>But not all routines/recipes are algorithms. We’ll get to this point soon!</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ASK YOUR STUDENTS</a:t>
            </a:r>
            <a:endParaRPr b="0">
              <a:solidFill>
                <a:schemeClr val="dk2"/>
              </a:solidFill>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You can probably think of many types of routines you do every day that accomplish different tasks. Can anyone share an example of steps to one of your routines?</a:t>
            </a:r>
            <a:endParaRPr b="0">
              <a:solidFill>
                <a:schemeClr val="dk2"/>
              </a:solidFill>
            </a:endParaRPr>
          </a:p>
          <a:p>
            <a:pPr indent="-298450" lvl="1" marL="9144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Possible examples could include, for instance, the directions needed in getting from their house to their friend’s house, the sequence of warm-up exercises they follow before taking a run, or the set of steps involved in washing their clothes. As participants share their routines, ask participants if they feel their steps are clear/precise.</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TELL YOUR STUDENTS</a:t>
            </a:r>
            <a:endParaRPr b="0">
              <a:solidFill>
                <a:schemeClr val="dk2"/>
              </a:solidFil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You have actually worked with algorithms in every math class you’ve taken. In school, you learned algorithms for addition, subtraction, multiplication, and division. In geometry, you calculate areas of geometric shapes using algorithms. For example, when you calculate the area of a rectangle, you use a simple algorithm that multiplies the length of the rectangle by the width of the rectangle.</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ASK YOUR STUDENTS</a:t>
            </a:r>
            <a:endParaRPr b="0">
              <a:solidFill>
                <a:schemeClr val="dk2"/>
              </a:solidFill>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Can you think of other instances from math where you used an algorithm to solve a mathematical problem? Possible examples include adding and multiplying fractions (e.g., 3 4 + 18 = 68 + 18 = 78) and/or solving equations (e.g., 3x + 2 = 5).</a:t>
            </a:r>
            <a:endParaRPr b="0">
              <a:solidFill>
                <a:schemeClr val="dk2"/>
              </a:solidFill>
            </a:endParaRPr>
          </a:p>
          <a:p>
            <a:pPr indent="0" lvl="0" marL="158750" rtl="0" algn="l">
              <a:lnSpc>
                <a:spcPct val="100000"/>
              </a:lnSpc>
              <a:spcBef>
                <a:spcPts val="0"/>
              </a:spcBef>
              <a:spcAft>
                <a:spcPts val="0"/>
              </a:spcAft>
              <a:buSzPts val="1100"/>
              <a:buNone/>
            </a:pPr>
            <a:br>
              <a:rPr lang="en-US">
                <a:solidFill>
                  <a:schemeClr val="dk2"/>
                </a:solidFill>
              </a:rPr>
            </a:br>
            <a:endParaRPr b="1">
              <a:solidFill>
                <a:schemeClr val="dk2"/>
              </a:solidFill>
              <a:latin typeface="Montserrat SemiBold"/>
              <a:ea typeface="Montserrat SemiBold"/>
              <a:cs typeface="Montserrat SemiBold"/>
              <a:sym typeface="Montserrat SemiBo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9" name="Google Shape;399;p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b="1" i="0" lang="en-US" sz="1100" u="sng" cap="none" strike="noStrike">
                <a:solidFill>
                  <a:schemeClr val="dk2"/>
                </a:solidFill>
                <a:latin typeface="Arial"/>
                <a:ea typeface="Arial"/>
                <a:cs typeface="Arial"/>
                <a:sym typeface="Arial"/>
              </a:rPr>
              <a:t>Speaker Notes:</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TELL YOUR STUDENTS</a:t>
            </a:r>
            <a:endParaRPr b="0">
              <a:solidFill>
                <a:schemeClr val="dk2"/>
              </a:solidFil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The concept of an algorithm has been around for a very long time. In fact, the world’s first known mathematical algorithms were created by the Babylonians on clay tablets nearly 4,000 years ago.</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0" i="0" lang="en-US" sz="1100" u="none" cap="none" strike="noStrike">
                <a:solidFill>
                  <a:schemeClr val="dk2"/>
                </a:solidFill>
                <a:latin typeface="Arial"/>
                <a:ea typeface="Arial"/>
                <a:cs typeface="Arial"/>
                <a:sym typeface="Arial"/>
              </a:rPr>
              <a:t>The word “algorithm” itself originated from the name of a ninth-century Persian mathematician, Muhammad ibn Mūsā al-Khwārizmī known for his work on explaining step-by-step procedures for solving mathematical problems.</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CLASS INTERACTION</a:t>
            </a:r>
            <a:endParaRPr b="0">
              <a:solidFill>
                <a:schemeClr val="dk2"/>
              </a:solidFil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Feel free to project the image of a statue of Muhammad ibn Mūsā al-Khwārizmī (in Latin, “Algoritmi”) in his birthplace of Khiva, Uzbekistan, on a projection screen.</a:t>
            </a:r>
            <a:endParaRPr b="0">
              <a:solidFill>
                <a:schemeClr val="dk2"/>
              </a:solidFill>
            </a:endParaRPr>
          </a:p>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b="1" i="0" lang="en-US" sz="1100" u="sng" cap="none" strike="noStrike">
                <a:solidFill>
                  <a:schemeClr val="dk2"/>
                </a:solidFill>
                <a:latin typeface="Arial"/>
                <a:ea typeface="Arial"/>
                <a:cs typeface="Arial"/>
                <a:sym typeface="Arial"/>
              </a:rPr>
              <a:t>Speaker Notes:</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TELL YOUR STUDENTS</a:t>
            </a:r>
            <a:endParaRPr b="0">
              <a:solidFill>
                <a:schemeClr val="dk2"/>
              </a:solidFil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In today’s world, algorithms are everywhere. They are in our mobile devices, laptops, automobiles, appliances, and even toys! These algorithms are computer algorithms.</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0" i="0" lang="en-US" sz="1100" u="none" cap="none" strike="noStrike">
                <a:solidFill>
                  <a:schemeClr val="dk2"/>
                </a:solidFill>
                <a:latin typeface="Arial"/>
                <a:ea typeface="Arial"/>
                <a:cs typeface="Arial"/>
                <a:sym typeface="Arial"/>
              </a:rPr>
              <a:t>In computer science, an algorithm is a sequence of precise instructions that tell a computer how to solve a problem or accomplish a task.</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0" i="0" lang="en-US" sz="1100" u="none" cap="none" strike="noStrike">
                <a:solidFill>
                  <a:schemeClr val="dk2"/>
                </a:solidFill>
                <a:latin typeface="Arial"/>
                <a:ea typeface="Arial"/>
                <a:cs typeface="Arial"/>
                <a:sym typeface="Arial"/>
              </a:rPr>
              <a:t>So, we can see that the definition of an algorithm and the definition of a computer algorithm are basically the same. The main difference is that computer algorithms run on computers.</a:t>
            </a:r>
            <a:endParaRPr b="0">
              <a:solidFill>
                <a:schemeClr val="dk2"/>
              </a:solidFill>
            </a:endParaRPr>
          </a:p>
          <a:p>
            <a:pPr indent="0" lvl="0" marL="0" rtl="0" algn="l">
              <a:lnSpc>
                <a:spcPct val="100000"/>
              </a:lnSpc>
              <a:spcBef>
                <a:spcPts val="0"/>
              </a:spcBef>
              <a:spcAft>
                <a:spcPts val="0"/>
              </a:spcAft>
              <a:buSzPts val="1100"/>
              <a:buNone/>
            </a:pPr>
            <a:r>
              <a:t/>
            </a:r>
            <a:endParaRPr/>
          </a:p>
        </p:txBody>
      </p:sp>
      <p:sp>
        <p:nvSpPr>
          <p:cNvPr id="406" name="Google Shape;406;p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br>
              <a:rPr b="0" lang="en-US" sz="1200">
                <a:solidFill>
                  <a:schemeClr val="dk2"/>
                </a:solidFill>
              </a:rPr>
            </a:br>
            <a:r>
              <a:rPr b="1" lang="en-US" sz="1200">
                <a:solidFill>
                  <a:schemeClr val="dk2"/>
                </a:solidFill>
              </a:rPr>
              <a:t>TELL YOUR STUDENTS</a:t>
            </a:r>
            <a:endParaRPr/>
          </a:p>
          <a:p>
            <a:pPr indent="0" lvl="0" marL="158750" rtl="0" algn="l">
              <a:lnSpc>
                <a:spcPct val="100000"/>
              </a:lnSpc>
              <a:spcBef>
                <a:spcPts val="0"/>
              </a:spcBef>
              <a:spcAft>
                <a:spcPts val="0"/>
              </a:spcAft>
              <a:buSzPts val="1100"/>
              <a:buNone/>
            </a:pPr>
            <a:r>
              <a:rPr b="0" i="0" lang="en-US" sz="1200" u="none" cap="none" strike="noStrike">
                <a:solidFill>
                  <a:schemeClr val="dk2"/>
                </a:solidFill>
                <a:latin typeface="Arial"/>
                <a:ea typeface="Arial"/>
                <a:cs typeface="Arial"/>
                <a:sym typeface="Arial"/>
              </a:rPr>
              <a:t>Let’s take a closer look at algorithms by exploring their characteristics and properties. We’ll do this by looking at an algorithm represented by a recipe, with the understanding that the characteristics and properties we will examine also apply to computer algorithms.</a:t>
            </a:r>
            <a:endParaRPr b="0" sz="1200">
              <a:solidFill>
                <a:schemeClr val="dk2"/>
              </a:solidFill>
            </a:endParaRPr>
          </a:p>
          <a:p>
            <a:pPr indent="0" lvl="0" marL="158750" rtl="0" algn="l">
              <a:lnSpc>
                <a:spcPct val="100000"/>
              </a:lnSpc>
              <a:spcBef>
                <a:spcPts val="0"/>
              </a:spcBef>
              <a:spcAft>
                <a:spcPts val="0"/>
              </a:spcAft>
              <a:buSzPts val="1100"/>
              <a:buNone/>
            </a:pPr>
            <a:br>
              <a:rPr b="0" lang="en-US" sz="1200">
                <a:solidFill>
                  <a:schemeClr val="dk2"/>
                </a:solidFill>
              </a:rPr>
            </a:br>
            <a:r>
              <a:rPr b="0" i="0" lang="en-US" sz="1200" u="none" cap="none" strike="noStrike">
                <a:solidFill>
                  <a:schemeClr val="dk2"/>
                </a:solidFill>
                <a:latin typeface="Arial"/>
                <a:ea typeface="Arial"/>
                <a:cs typeface="Arial"/>
                <a:sym typeface="Arial"/>
              </a:rPr>
              <a:t>This is a recipe that would be really fun to make for you and your friends!</a:t>
            </a:r>
            <a:endParaRPr b="0" sz="1200">
              <a:solidFill>
                <a:schemeClr val="dk2"/>
              </a:solidFill>
            </a:endParaRPr>
          </a:p>
          <a:p>
            <a:pPr indent="0" lvl="0" marL="158750" rtl="0" algn="l">
              <a:lnSpc>
                <a:spcPct val="100000"/>
              </a:lnSpc>
              <a:spcBef>
                <a:spcPts val="0"/>
              </a:spcBef>
              <a:spcAft>
                <a:spcPts val="0"/>
              </a:spcAft>
              <a:buSzPts val="1100"/>
              <a:buNone/>
            </a:pPr>
            <a:br>
              <a:rPr b="0" lang="en-US" sz="1200">
                <a:solidFill>
                  <a:schemeClr val="dk2"/>
                </a:solidFill>
              </a:rPr>
            </a:br>
            <a:r>
              <a:rPr b="1" i="0" lang="en-US" sz="1200" u="none" cap="none" strike="noStrike">
                <a:solidFill>
                  <a:schemeClr val="dk2"/>
                </a:solidFill>
                <a:latin typeface="Arial"/>
                <a:ea typeface="Arial"/>
                <a:cs typeface="Arial"/>
                <a:sym typeface="Arial"/>
              </a:rPr>
              <a:t>CLASS INTERACTION</a:t>
            </a:r>
            <a:endParaRPr b="0" sz="1200">
              <a:solidFill>
                <a:schemeClr val="dk2"/>
              </a:solidFill>
            </a:endParaRPr>
          </a:p>
          <a:p>
            <a:pPr indent="0" lvl="0" marL="158750" rtl="0" algn="l">
              <a:lnSpc>
                <a:spcPct val="100000"/>
              </a:lnSpc>
              <a:spcBef>
                <a:spcPts val="0"/>
              </a:spcBef>
              <a:spcAft>
                <a:spcPts val="0"/>
              </a:spcAft>
              <a:buSzPts val="1100"/>
              <a:buNone/>
            </a:pPr>
            <a:r>
              <a:rPr b="0" i="0" lang="en-US" sz="1200" u="none" cap="none" strike="noStrike">
                <a:solidFill>
                  <a:schemeClr val="dk2"/>
                </a:solidFill>
                <a:latin typeface="Arial"/>
                <a:ea typeface="Arial"/>
                <a:cs typeface="Arial"/>
                <a:sym typeface="Arial"/>
              </a:rPr>
              <a:t>Organize participants into pairs. In pairs, have participants discuss: Is this recipe an algorithm? Why or why not? Give them 10 minutes to do this. Remind participants that the steps need to be clearly stated so that anyone would be able to make this recipe.</a:t>
            </a:r>
            <a:endParaRPr b="0" sz="1200">
              <a:solidFill>
                <a:schemeClr val="dk2"/>
              </a:solidFill>
            </a:endParaRPr>
          </a:p>
          <a:p>
            <a:pPr indent="0" lvl="0" marL="158750" rtl="0" algn="l">
              <a:lnSpc>
                <a:spcPct val="100000"/>
              </a:lnSpc>
              <a:spcBef>
                <a:spcPts val="0"/>
              </a:spcBef>
              <a:spcAft>
                <a:spcPts val="0"/>
              </a:spcAft>
              <a:buSzPts val="1100"/>
              <a:buNone/>
            </a:pPr>
            <a:br>
              <a:rPr b="0" lang="en-US" sz="1200">
                <a:solidFill>
                  <a:schemeClr val="dk2"/>
                </a:solidFill>
              </a:rPr>
            </a:br>
            <a:r>
              <a:rPr b="1" i="0" lang="en-US" sz="1200" u="none" cap="none" strike="noStrike">
                <a:solidFill>
                  <a:schemeClr val="dk2"/>
                </a:solidFill>
                <a:latin typeface="Arial"/>
                <a:ea typeface="Arial"/>
                <a:cs typeface="Arial"/>
                <a:sym typeface="Arial"/>
              </a:rPr>
              <a:t>ASK YOUR STUDENTS</a:t>
            </a:r>
            <a:endParaRPr b="0" sz="1200">
              <a:solidFill>
                <a:schemeClr val="dk2"/>
              </a:solidFill>
            </a:endParaRPr>
          </a:p>
          <a:p>
            <a:pPr indent="-298450" lvl="0" marL="457200" rtl="0" algn="l">
              <a:lnSpc>
                <a:spcPct val="100000"/>
              </a:lnSpc>
              <a:spcBef>
                <a:spcPts val="0"/>
              </a:spcBef>
              <a:spcAft>
                <a:spcPts val="0"/>
              </a:spcAft>
              <a:buSzPts val="1100"/>
              <a:buChar char="●"/>
            </a:pPr>
            <a:r>
              <a:rPr b="0" i="0" lang="en-US" sz="1200" u="none" cap="none" strike="noStrike">
                <a:solidFill>
                  <a:schemeClr val="dk2"/>
                </a:solidFill>
                <a:latin typeface="Arial"/>
                <a:ea typeface="Arial"/>
                <a:cs typeface="Arial"/>
                <a:sym typeface="Arial"/>
              </a:rPr>
              <a:t>Let’s come back together. What did you determine? Do you think the recipe is an algorithm? Why or why not?</a:t>
            </a:r>
            <a:endParaRPr b="0" sz="1200">
              <a:solidFill>
                <a:schemeClr val="dk2"/>
              </a:solidFill>
            </a:endParaRPr>
          </a:p>
          <a:p>
            <a:pPr indent="0" lvl="0" marL="158750" rtl="0" algn="l">
              <a:lnSpc>
                <a:spcPct val="100000"/>
              </a:lnSpc>
              <a:spcBef>
                <a:spcPts val="0"/>
              </a:spcBef>
              <a:spcAft>
                <a:spcPts val="0"/>
              </a:spcAft>
              <a:buSzPts val="1100"/>
              <a:buNone/>
            </a:pPr>
            <a:br>
              <a:rPr b="0" lang="en-US" sz="1200">
                <a:solidFill>
                  <a:schemeClr val="dk2"/>
                </a:solidFill>
              </a:rPr>
            </a:br>
            <a:r>
              <a:rPr b="1" lang="en-US" sz="1200">
                <a:solidFill>
                  <a:schemeClr val="dk2"/>
                </a:solidFill>
              </a:rPr>
              <a:t>TELL YOUR STUDENTS</a:t>
            </a:r>
            <a:endParaRPr/>
          </a:p>
          <a:p>
            <a:pPr indent="0" lvl="0" marL="158750" rtl="0" algn="l">
              <a:lnSpc>
                <a:spcPct val="100000"/>
              </a:lnSpc>
              <a:spcBef>
                <a:spcPts val="0"/>
              </a:spcBef>
              <a:spcAft>
                <a:spcPts val="0"/>
              </a:spcAft>
              <a:buSzPts val="1100"/>
              <a:buNone/>
            </a:pPr>
            <a:r>
              <a:rPr b="0" i="0" lang="en-US" sz="1200" u="none" cap="none" strike="noStrike">
                <a:solidFill>
                  <a:schemeClr val="dk2"/>
                </a:solidFill>
                <a:latin typeface="Arial"/>
                <a:ea typeface="Arial"/>
                <a:cs typeface="Arial"/>
                <a:sym typeface="Arial"/>
              </a:rPr>
              <a:t>The recipe is not an algorithm for two key reasons. First, some steps are ambiguous (e.g., in the recipe, the amount of time specified to cook kita is not provided). Additionally, for some of the ingredients, the specific amounts needed are not given. The process explained in the steps is also not as efficient as it could be. As we will soon learn, while an algorithm’s efficiency isn’t an absolute requirement, it is ideal and, in some cases, can be critically important.</a:t>
            </a:r>
            <a:endParaRPr/>
          </a:p>
          <a:p>
            <a:pPr indent="0" lvl="0" marL="158750" rtl="0" algn="l">
              <a:lnSpc>
                <a:spcPct val="100000"/>
              </a:lnSpc>
              <a:spcBef>
                <a:spcPts val="0"/>
              </a:spcBef>
              <a:spcAft>
                <a:spcPts val="0"/>
              </a:spcAft>
              <a:buSzPts val="1100"/>
              <a:buNone/>
            </a:pPr>
            <a:r>
              <a:t/>
            </a:r>
            <a:endParaRPr b="0" i="0" sz="12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1" i="0" lang="en-US" sz="1200" u="none" cap="none" strike="noStrike">
                <a:solidFill>
                  <a:schemeClr val="dk2"/>
                </a:solidFill>
                <a:latin typeface="Arial"/>
                <a:ea typeface="Arial"/>
                <a:cs typeface="Arial"/>
                <a:sym typeface="Arial"/>
              </a:rPr>
              <a:t>TEACHER’S NOTE</a:t>
            </a:r>
            <a:endParaRPr/>
          </a:p>
          <a:p>
            <a:pPr indent="0" lvl="0" marL="158750" rtl="0" algn="l">
              <a:lnSpc>
                <a:spcPct val="100000"/>
              </a:lnSpc>
              <a:spcBef>
                <a:spcPts val="0"/>
              </a:spcBef>
              <a:spcAft>
                <a:spcPts val="0"/>
              </a:spcAft>
              <a:buSzPts val="1100"/>
              <a:buNone/>
            </a:pPr>
            <a:r>
              <a:rPr b="0" i="0" lang="en-US" sz="1200" u="none" cap="none" strike="noStrike">
                <a:solidFill>
                  <a:schemeClr val="dk2"/>
                </a:solidFill>
                <a:latin typeface="Arial"/>
                <a:ea typeface="Arial"/>
                <a:cs typeface="Arial"/>
                <a:sym typeface="Arial"/>
              </a:rPr>
              <a:t>The recipe above can be localized based on the experiences of your students and their local context. This example is intended to teach students about the level of specificity needed for an algorithm. The first recipe should be vague to show students how it does not have the specificity needed to be an algorithm. </a:t>
            </a:r>
            <a:endParaRPr b="0" i="0" sz="12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t/>
            </a:r>
            <a:endParaRPr b="0" i="0" sz="1200" u="none" cap="none" strike="noStrike">
              <a:solidFill>
                <a:schemeClr val="dk2"/>
              </a:solidFill>
              <a:latin typeface="Arial"/>
              <a:ea typeface="Arial"/>
              <a:cs typeface="Arial"/>
              <a:sym typeface="Arial"/>
            </a:endParaRPr>
          </a:p>
        </p:txBody>
      </p:sp>
      <p:sp>
        <p:nvSpPr>
          <p:cNvPr id="415" name="Google Shape;415;p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b="1" i="0" lang="en-US" sz="1200" u="sng" cap="none" strike="noStrike">
                <a:solidFill>
                  <a:schemeClr val="dk2"/>
                </a:solidFill>
                <a:latin typeface="Arial"/>
                <a:ea typeface="Arial"/>
                <a:cs typeface="Arial"/>
                <a:sym typeface="Arial"/>
              </a:rPr>
              <a:t>Speaker Notes:</a:t>
            </a:r>
            <a:endParaRPr b="0" sz="1200">
              <a:solidFill>
                <a:schemeClr val="dk2"/>
              </a:solidFill>
            </a:endParaRPr>
          </a:p>
          <a:p>
            <a:pPr indent="0" lvl="0" marL="158750" rtl="0" algn="l">
              <a:lnSpc>
                <a:spcPct val="100000"/>
              </a:lnSpc>
              <a:spcBef>
                <a:spcPts val="0"/>
              </a:spcBef>
              <a:spcAft>
                <a:spcPts val="0"/>
              </a:spcAft>
              <a:buSzPts val="1100"/>
              <a:buNone/>
            </a:pPr>
            <a:br>
              <a:rPr b="0" lang="en-US" sz="1200">
                <a:solidFill>
                  <a:schemeClr val="dk2"/>
                </a:solidFill>
              </a:rPr>
            </a:br>
            <a:r>
              <a:rPr b="1" i="0" lang="en-US" sz="1200" u="none" cap="none" strike="noStrike">
                <a:solidFill>
                  <a:schemeClr val="dk2"/>
                </a:solidFill>
                <a:latin typeface="Arial"/>
                <a:ea typeface="Arial"/>
                <a:cs typeface="Arial"/>
                <a:sym typeface="Arial"/>
              </a:rPr>
              <a:t>TELL YOUR STUDENTS</a:t>
            </a:r>
            <a:endParaRPr b="0" sz="1200">
              <a:solidFill>
                <a:schemeClr val="dk2"/>
              </a:solidFill>
            </a:endParaRPr>
          </a:p>
          <a:p>
            <a:pPr indent="0" lvl="0" marL="158750" rtl="0" algn="l">
              <a:lnSpc>
                <a:spcPct val="100000"/>
              </a:lnSpc>
              <a:spcBef>
                <a:spcPts val="0"/>
              </a:spcBef>
              <a:spcAft>
                <a:spcPts val="0"/>
              </a:spcAft>
              <a:buSzPts val="1100"/>
              <a:buNone/>
            </a:pPr>
            <a:r>
              <a:rPr b="0" i="0" lang="en-US" sz="1200" u="none" cap="none" strike="noStrike">
                <a:solidFill>
                  <a:schemeClr val="dk2"/>
                </a:solidFill>
                <a:latin typeface="Arial"/>
                <a:ea typeface="Arial"/>
                <a:cs typeface="Arial"/>
                <a:sym typeface="Arial"/>
              </a:rPr>
              <a:t>Let’s take a look at what this recipe looks like as an algorithm!</a:t>
            </a:r>
            <a:endParaRPr b="0" sz="1200">
              <a:solidFill>
                <a:schemeClr val="dk2"/>
              </a:solidFill>
            </a:endParaRPr>
          </a:p>
          <a:p>
            <a:pPr indent="0" lvl="0" marL="158750" rtl="0" algn="l">
              <a:lnSpc>
                <a:spcPct val="100000"/>
              </a:lnSpc>
              <a:spcBef>
                <a:spcPts val="0"/>
              </a:spcBef>
              <a:spcAft>
                <a:spcPts val="0"/>
              </a:spcAft>
              <a:buSzPts val="1100"/>
              <a:buNone/>
            </a:pPr>
            <a:r>
              <a:t/>
            </a:r>
            <a:endParaRPr b="0" i="0" sz="12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0" i="0" lang="en-US" sz="1200" u="none" cap="none" strike="noStrike">
                <a:solidFill>
                  <a:schemeClr val="dk2"/>
                </a:solidFill>
                <a:latin typeface="Arial"/>
                <a:ea typeface="Arial"/>
                <a:cs typeface="Arial"/>
                <a:sym typeface="Arial"/>
              </a:rPr>
              <a:t>Now, it’s important to note that there are several key characteristics of an algorithm.</a:t>
            </a:r>
            <a:endParaRPr b="0" sz="1200">
              <a:solidFill>
                <a:schemeClr val="dk2"/>
              </a:solidFill>
            </a:endParaRPr>
          </a:p>
          <a:p>
            <a:pPr indent="0" lvl="0" marL="158750" rtl="0" algn="l">
              <a:lnSpc>
                <a:spcPct val="100000"/>
              </a:lnSpc>
              <a:spcBef>
                <a:spcPts val="0"/>
              </a:spcBef>
              <a:spcAft>
                <a:spcPts val="0"/>
              </a:spcAft>
              <a:buSzPts val="1100"/>
              <a:buNone/>
            </a:pPr>
            <a:br>
              <a:rPr b="0" lang="en-US" sz="1200">
                <a:solidFill>
                  <a:schemeClr val="dk2"/>
                </a:solidFill>
              </a:rPr>
            </a:br>
            <a:r>
              <a:rPr b="1" i="0" lang="en-US" sz="1200" u="none" cap="none" strike="noStrike">
                <a:solidFill>
                  <a:schemeClr val="dk2"/>
                </a:solidFill>
                <a:latin typeface="Arial"/>
                <a:ea typeface="Arial"/>
                <a:cs typeface="Arial"/>
                <a:sym typeface="Arial"/>
              </a:rPr>
              <a:t>CLASS INTERACTION</a:t>
            </a:r>
            <a:endParaRPr b="0" sz="1200">
              <a:solidFill>
                <a:schemeClr val="dk2"/>
              </a:solidFill>
            </a:endParaRPr>
          </a:p>
          <a:p>
            <a:pPr indent="0" lvl="0" marL="158750" rtl="0" algn="l">
              <a:lnSpc>
                <a:spcPct val="100000"/>
              </a:lnSpc>
              <a:spcBef>
                <a:spcPts val="0"/>
              </a:spcBef>
              <a:spcAft>
                <a:spcPts val="0"/>
              </a:spcAft>
              <a:buSzPts val="1100"/>
              <a:buNone/>
            </a:pPr>
            <a:r>
              <a:rPr b="0" i="0" lang="en-US" sz="1200" u="none" cap="none" strike="noStrike">
                <a:solidFill>
                  <a:schemeClr val="dk2"/>
                </a:solidFill>
                <a:latin typeface="Arial"/>
                <a:ea typeface="Arial"/>
                <a:cs typeface="Arial"/>
                <a:sym typeface="Arial"/>
              </a:rPr>
              <a:t>Write down the following bolded characteristics on a black board/ white board.</a:t>
            </a:r>
            <a:endParaRPr b="0" sz="1200">
              <a:solidFill>
                <a:schemeClr val="dk2"/>
              </a:solidFill>
            </a:endParaRPr>
          </a:p>
          <a:p>
            <a:pPr indent="0" lvl="0" marL="158750" rtl="0" algn="l">
              <a:lnSpc>
                <a:spcPct val="100000"/>
              </a:lnSpc>
              <a:spcBef>
                <a:spcPts val="0"/>
              </a:spcBef>
              <a:spcAft>
                <a:spcPts val="0"/>
              </a:spcAft>
              <a:buSzPts val="1100"/>
              <a:buNone/>
            </a:pPr>
            <a:br>
              <a:rPr b="0" lang="en-US" sz="1200">
                <a:solidFill>
                  <a:schemeClr val="dk2"/>
                </a:solidFill>
              </a:rPr>
            </a:br>
            <a:r>
              <a:rPr b="1" i="0" lang="en-US" sz="1200" u="none" cap="none" strike="noStrike">
                <a:solidFill>
                  <a:schemeClr val="dk2"/>
                </a:solidFill>
                <a:latin typeface="Arial"/>
                <a:ea typeface="Arial"/>
                <a:cs typeface="Arial"/>
                <a:sym typeface="Arial"/>
              </a:rPr>
              <a:t>TELL YOUR STUDENTS</a:t>
            </a:r>
            <a:endParaRPr b="0" sz="1200">
              <a:solidFill>
                <a:schemeClr val="dk2"/>
              </a:solidFill>
            </a:endParaRPr>
          </a:p>
          <a:p>
            <a:pPr indent="0" lvl="0" marL="158750" rtl="0" algn="l">
              <a:lnSpc>
                <a:spcPct val="100000"/>
              </a:lnSpc>
              <a:spcBef>
                <a:spcPts val="0"/>
              </a:spcBef>
              <a:spcAft>
                <a:spcPts val="0"/>
              </a:spcAft>
              <a:buSzPts val="1100"/>
              <a:buNone/>
            </a:pPr>
            <a:r>
              <a:rPr b="0" i="0" lang="en-US" sz="1200" u="none" cap="none" strike="noStrike">
                <a:solidFill>
                  <a:schemeClr val="dk2"/>
                </a:solidFill>
                <a:latin typeface="Arial"/>
                <a:ea typeface="Arial"/>
                <a:cs typeface="Arial"/>
                <a:sym typeface="Arial"/>
              </a:rPr>
              <a:t>First, the goal of the algorithm needs to be well-defined. For example, if the goal in our recipe example had been “Make a bunch of kita,” we would not know how to accomplish this goal.</a:t>
            </a:r>
            <a:endParaRPr b="0" sz="1200">
              <a:solidFill>
                <a:schemeClr val="dk2"/>
              </a:solidFill>
            </a:endParaRPr>
          </a:p>
          <a:p>
            <a:pPr indent="0" lvl="0" marL="158750" rtl="0" algn="l">
              <a:lnSpc>
                <a:spcPct val="100000"/>
              </a:lnSpc>
              <a:spcBef>
                <a:spcPts val="0"/>
              </a:spcBef>
              <a:spcAft>
                <a:spcPts val="0"/>
              </a:spcAft>
              <a:buSzPts val="1100"/>
              <a:buNone/>
            </a:pPr>
            <a:br>
              <a:rPr b="0" lang="en-US" sz="1200">
                <a:solidFill>
                  <a:schemeClr val="dk2"/>
                </a:solidFill>
              </a:rPr>
            </a:br>
            <a:r>
              <a:rPr b="0" i="0" lang="en-US" sz="1200" u="none" cap="none" strike="noStrike">
                <a:solidFill>
                  <a:schemeClr val="dk2"/>
                </a:solidFill>
                <a:latin typeface="Arial"/>
                <a:ea typeface="Arial"/>
                <a:cs typeface="Arial"/>
                <a:sym typeface="Arial"/>
              </a:rPr>
              <a:t>Second, the step-by-step instructions need to be clearly given. If the recipe on your handout had been an algorithm, you would be able to give it to someone else and they would know the exact amount of ingredients needed and the steps involved in correctly preparing the Kita, such as how long to cook the Kita mixture.</a:t>
            </a:r>
            <a:endParaRPr b="0" sz="1200">
              <a:solidFill>
                <a:schemeClr val="dk2"/>
              </a:solidFill>
            </a:endParaRPr>
          </a:p>
          <a:p>
            <a:pPr indent="0" lvl="0" marL="158750" rtl="0" algn="l">
              <a:lnSpc>
                <a:spcPct val="100000"/>
              </a:lnSpc>
              <a:spcBef>
                <a:spcPts val="0"/>
              </a:spcBef>
              <a:spcAft>
                <a:spcPts val="0"/>
              </a:spcAft>
              <a:buSzPts val="1100"/>
              <a:buNone/>
            </a:pPr>
            <a:br>
              <a:rPr b="0" lang="en-US" sz="1200">
                <a:solidFill>
                  <a:schemeClr val="dk2"/>
                </a:solidFill>
              </a:rPr>
            </a:br>
            <a:r>
              <a:rPr b="0" i="0" lang="en-US" sz="1200" u="none" cap="none" strike="noStrike">
                <a:solidFill>
                  <a:schemeClr val="dk2"/>
                </a:solidFill>
                <a:latin typeface="Arial"/>
                <a:ea typeface="Arial"/>
                <a:cs typeface="Arial"/>
                <a:sym typeface="Arial"/>
              </a:rPr>
              <a:t>However, there is some flexibility in following a recipe. For instance, the time needed to cook the kita mixture might vary, depending upon whether or not the person who is cooking it thinks it’s ready (e.g., based on the mixture’s consistency). So, the recipe might more appropriately give a range of time for cooking the mixture. Unlike us, however, a computer algorithm needs to follow a precise set of instructions to accomplish a task.</a:t>
            </a:r>
            <a:endParaRPr b="0" sz="1200">
              <a:solidFill>
                <a:schemeClr val="dk2"/>
              </a:solidFill>
            </a:endParaRPr>
          </a:p>
          <a:p>
            <a:pPr indent="0" lvl="0" marL="158750" rtl="0" algn="l">
              <a:lnSpc>
                <a:spcPct val="100000"/>
              </a:lnSpc>
              <a:spcBef>
                <a:spcPts val="0"/>
              </a:spcBef>
              <a:spcAft>
                <a:spcPts val="0"/>
              </a:spcAft>
              <a:buSzPts val="1100"/>
              <a:buNone/>
            </a:pPr>
            <a:br>
              <a:rPr b="0" lang="en-US" sz="1200">
                <a:solidFill>
                  <a:schemeClr val="dk2"/>
                </a:solidFill>
              </a:rPr>
            </a:br>
            <a:r>
              <a:rPr b="0" i="0" lang="en-US" sz="1200" u="none" cap="none" strike="noStrike">
                <a:solidFill>
                  <a:schemeClr val="dk2"/>
                </a:solidFill>
                <a:latin typeface="Arial"/>
                <a:ea typeface="Arial"/>
                <a:cs typeface="Arial"/>
                <a:sym typeface="Arial"/>
              </a:rPr>
              <a:t>And third, the algorithm should be correct. </a:t>
            </a:r>
            <a:endParaRPr/>
          </a:p>
          <a:p>
            <a:pPr indent="0" lvl="0" marL="158750" rtl="0" algn="l">
              <a:lnSpc>
                <a:spcPct val="100000"/>
              </a:lnSpc>
              <a:spcBef>
                <a:spcPts val="0"/>
              </a:spcBef>
              <a:spcAft>
                <a:spcPts val="0"/>
              </a:spcAft>
              <a:buSzPts val="1100"/>
              <a:buNone/>
            </a:pPr>
            <a:br>
              <a:rPr b="0" lang="en-US" sz="1200">
                <a:solidFill>
                  <a:schemeClr val="dk2"/>
                </a:solidFill>
              </a:rPr>
            </a:br>
            <a:r>
              <a:rPr b="1" i="0" lang="en-US" sz="1200" u="none" cap="none" strike="noStrike">
                <a:solidFill>
                  <a:schemeClr val="dk2"/>
                </a:solidFill>
                <a:latin typeface="Arial"/>
                <a:ea typeface="Arial"/>
                <a:cs typeface="Arial"/>
                <a:sym typeface="Arial"/>
              </a:rPr>
              <a:t>ASK YOUR STUDENTS</a:t>
            </a:r>
            <a:endParaRPr b="0" sz="1200">
              <a:solidFill>
                <a:schemeClr val="dk2"/>
              </a:solidFill>
            </a:endParaRPr>
          </a:p>
          <a:p>
            <a:pPr indent="-298450" lvl="0" marL="457200" rtl="0" algn="l">
              <a:lnSpc>
                <a:spcPct val="100000"/>
              </a:lnSpc>
              <a:spcBef>
                <a:spcPts val="0"/>
              </a:spcBef>
              <a:spcAft>
                <a:spcPts val="0"/>
              </a:spcAft>
              <a:buSzPts val="1100"/>
              <a:buChar char="●"/>
            </a:pPr>
            <a:r>
              <a:rPr b="0" i="0" lang="en-US" sz="1200" u="none" cap="none" strike="noStrike">
                <a:solidFill>
                  <a:schemeClr val="dk2"/>
                </a:solidFill>
                <a:latin typeface="Arial"/>
                <a:ea typeface="Arial"/>
                <a:cs typeface="Arial"/>
                <a:sym typeface="Arial"/>
              </a:rPr>
              <a:t>We can think of the number of servings of Kita and the corresponding measured ingredients as the inputs in our recipe example.  Do we have to write an entirely new algorithm?</a:t>
            </a:r>
            <a:endParaRPr b="0" sz="1200">
              <a:solidFill>
                <a:schemeClr val="dk2"/>
              </a:solidFill>
            </a:endParaRPr>
          </a:p>
          <a:p>
            <a:pPr indent="0" lvl="0" marL="158750" marR="0" rtl="0" algn="l">
              <a:lnSpc>
                <a:spcPct val="100000"/>
              </a:lnSpc>
              <a:spcBef>
                <a:spcPts val="0"/>
              </a:spcBef>
              <a:spcAft>
                <a:spcPts val="0"/>
              </a:spcAft>
              <a:buClr>
                <a:srgbClr val="000000"/>
              </a:buClr>
              <a:buSzPts val="1100"/>
              <a:buFont typeface="Arial"/>
              <a:buNone/>
            </a:pPr>
            <a:br>
              <a:rPr b="0" lang="en-US" sz="1200">
                <a:solidFill>
                  <a:schemeClr val="dk2"/>
                </a:solidFill>
              </a:rPr>
            </a:br>
            <a:r>
              <a:rPr b="1" i="0" lang="en-US" sz="1200" u="none" cap="none" strike="noStrike">
                <a:solidFill>
                  <a:schemeClr val="dk2"/>
                </a:solidFill>
                <a:latin typeface="Arial"/>
                <a:ea typeface="Arial"/>
                <a:cs typeface="Arial"/>
                <a:sym typeface="Arial"/>
              </a:rPr>
              <a:t>TELL YOUR STUDENTS</a:t>
            </a:r>
            <a:endParaRPr b="0" sz="1200">
              <a:solidFill>
                <a:schemeClr val="dk2"/>
              </a:solidFill>
            </a:endParaRPr>
          </a:p>
          <a:p>
            <a:pPr indent="0" lvl="0" marL="158750" rtl="0" algn="l">
              <a:lnSpc>
                <a:spcPct val="100000"/>
              </a:lnSpc>
              <a:spcBef>
                <a:spcPts val="0"/>
              </a:spcBef>
              <a:spcAft>
                <a:spcPts val="0"/>
              </a:spcAft>
              <a:buSzPts val="1100"/>
              <a:buNone/>
            </a:pPr>
            <a:r>
              <a:rPr b="0" i="0" lang="en-US" sz="1200" u="none" cap="none" strike="noStrike">
                <a:solidFill>
                  <a:schemeClr val="dk2"/>
                </a:solidFill>
                <a:latin typeface="Arial"/>
                <a:ea typeface="Arial"/>
                <a:cs typeface="Arial"/>
                <a:sym typeface="Arial"/>
              </a:rPr>
              <a:t>No, we can easily adjust the amount of ingredients so that we can input any number of servings, from an individual serving to eight, nine, 20, or as many as needed!</a:t>
            </a:r>
            <a:endParaRPr b="0" sz="1200">
              <a:solidFill>
                <a:schemeClr val="dk2"/>
              </a:solidFill>
            </a:endParaRPr>
          </a:p>
          <a:p>
            <a:pPr indent="0" lvl="0" marL="158750" rtl="0" algn="l">
              <a:lnSpc>
                <a:spcPct val="100000"/>
              </a:lnSpc>
              <a:spcBef>
                <a:spcPts val="0"/>
              </a:spcBef>
              <a:spcAft>
                <a:spcPts val="0"/>
              </a:spcAft>
              <a:buSzPts val="1100"/>
              <a:buNone/>
            </a:pPr>
            <a:r>
              <a:t/>
            </a:r>
            <a:endParaRPr b="0" i="0" sz="12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0" i="0" lang="en-US" sz="1200" u="none" cap="none" strike="noStrike">
                <a:solidFill>
                  <a:schemeClr val="dk2"/>
                </a:solidFill>
                <a:latin typeface="Arial"/>
                <a:ea typeface="Arial"/>
                <a:cs typeface="Arial"/>
                <a:sym typeface="Arial"/>
              </a:rPr>
              <a:t>While the efficiency of an algorithm isn’t absolutely necessary, in certain situations, it can be critically important. Broadly, efficiency describes situations where resources such as materials, labor, or time are used well, without wasting them. Efficiency in the context of computer algorithms typically refers to the time taken to complete the algorithm or the space (i.e., memory) the algorithm takes up on a computer. But, in the Ugali recipe on your handout, we see an inefficient use of resources (i.e., money and storage) when we see that the ingredients call the specific type or amount of cornmeal. </a:t>
            </a:r>
            <a:endParaRPr/>
          </a:p>
          <a:p>
            <a:pPr indent="0" lvl="0" marL="158750" rtl="0" algn="l">
              <a:lnSpc>
                <a:spcPct val="100000"/>
              </a:lnSpc>
              <a:spcBef>
                <a:spcPts val="0"/>
              </a:spcBef>
              <a:spcAft>
                <a:spcPts val="0"/>
              </a:spcAft>
              <a:buSzPts val="1100"/>
              <a:buNone/>
            </a:pPr>
            <a:br>
              <a:rPr b="0" lang="en-US" sz="1200">
                <a:solidFill>
                  <a:schemeClr val="dk2"/>
                </a:solidFill>
              </a:rPr>
            </a:br>
            <a:r>
              <a:rPr b="0" i="0" lang="en-US" sz="1200" u="none" cap="none" strike="noStrike">
                <a:solidFill>
                  <a:schemeClr val="dk2"/>
                </a:solidFill>
                <a:latin typeface="Arial"/>
                <a:ea typeface="Arial"/>
                <a:cs typeface="Arial"/>
                <a:sym typeface="Arial"/>
              </a:rPr>
              <a:t>For a recipe, efficiency would be particularly important for the main chef of a popular and busy restaurant! And in the recipe example on your handout, taking a break for 30 minutes to go watch your favorite TV show not only adds more time to the preparation, but also, in this case, might be disastrous, as the bean mixture is sitting on the stove cooking for a half hour.</a:t>
            </a:r>
            <a:endParaRPr b="0" sz="1200">
              <a:solidFill>
                <a:schemeClr val="dk2"/>
              </a:solidFill>
            </a:endParaRPr>
          </a:p>
          <a:p>
            <a:pPr indent="0" lvl="0" marL="158750" rtl="0" algn="l">
              <a:lnSpc>
                <a:spcPct val="100000"/>
              </a:lnSpc>
              <a:spcBef>
                <a:spcPts val="0"/>
              </a:spcBef>
              <a:spcAft>
                <a:spcPts val="0"/>
              </a:spcAft>
              <a:buSzPts val="1100"/>
              <a:buNone/>
            </a:pPr>
            <a:br>
              <a:rPr b="0" lang="en-US" sz="1200">
                <a:solidFill>
                  <a:schemeClr val="dk2"/>
                </a:solidFill>
              </a:rPr>
            </a:br>
            <a:r>
              <a:rPr b="0" i="0" lang="en-US" sz="1200" u="none" cap="none" strike="noStrike">
                <a:solidFill>
                  <a:schemeClr val="dk2"/>
                </a:solidFill>
                <a:latin typeface="Arial"/>
                <a:ea typeface="Arial"/>
                <a:cs typeface="Arial"/>
                <a:sym typeface="Arial"/>
              </a:rPr>
              <a:t>You’ll also notice at the top of the recipe I have an output or a goal — that the recipe results in 4-5 servings of Kita.</a:t>
            </a:r>
            <a:endParaRPr/>
          </a:p>
          <a:p>
            <a:pPr indent="0" lvl="0" marL="158750" rtl="0" algn="l">
              <a:lnSpc>
                <a:spcPct val="100000"/>
              </a:lnSpc>
              <a:spcBef>
                <a:spcPts val="0"/>
              </a:spcBef>
              <a:spcAft>
                <a:spcPts val="0"/>
              </a:spcAft>
              <a:buSzPts val="1100"/>
              <a:buNone/>
            </a:pPr>
            <a:r>
              <a:t/>
            </a:r>
            <a:endParaRPr b="0" i="0" sz="1200" u="none" cap="none" strike="noStrike">
              <a:solidFill>
                <a:schemeClr val="dk2"/>
              </a:solidFill>
              <a:latin typeface="Arial"/>
              <a:ea typeface="Arial"/>
              <a:cs typeface="Arial"/>
              <a:sym typeface="Arial"/>
            </a:endParaRPr>
          </a:p>
        </p:txBody>
      </p:sp>
      <p:sp>
        <p:nvSpPr>
          <p:cNvPr id="424" name="Google Shape;424;p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b="1" i="0" lang="en-US" sz="1100" u="sng" cap="none" strike="noStrike">
                <a:solidFill>
                  <a:schemeClr val="dk2"/>
                </a:solidFill>
                <a:latin typeface="Arial"/>
                <a:ea typeface="Arial"/>
                <a:cs typeface="Arial"/>
                <a:sym typeface="Arial"/>
              </a:rPr>
              <a:t>Speaker Notes:</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LESSON OBJECTIVE</a:t>
            </a:r>
            <a:endParaRPr b="0">
              <a:solidFill>
                <a:schemeClr val="dk2"/>
              </a:solidFill>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Students will be able to understand various ways algorithms help shape the content they see on social media and apply these understandings to their own social media feed(s).</a:t>
            </a:r>
            <a:endParaRPr b="0">
              <a:solidFill>
                <a:schemeClr val="dk2"/>
              </a:solidFill>
            </a:endParaRPr>
          </a:p>
          <a:p>
            <a:pPr indent="0" lvl="0" marL="158750" rtl="0" algn="l">
              <a:lnSpc>
                <a:spcPct val="100000"/>
              </a:lnSpc>
              <a:spcBef>
                <a:spcPts val="0"/>
              </a:spcBef>
              <a:spcAft>
                <a:spcPts val="0"/>
              </a:spcAft>
              <a:buSzPts val="1100"/>
              <a:buNone/>
            </a:pPr>
            <a:br>
              <a:rPr b="0" lang="en-US">
                <a:solidFill>
                  <a:schemeClr val="dk2"/>
                </a:solidFill>
              </a:rPr>
            </a:br>
            <a:r>
              <a:rPr b="1" lang="en-US">
                <a:solidFill>
                  <a:schemeClr val="dk2"/>
                </a:solidFill>
              </a:rPr>
              <a:t>ESTIMATED TIME</a:t>
            </a:r>
            <a:endParaRPr/>
          </a:p>
          <a:p>
            <a:pPr indent="0" lvl="0" marL="158750" rtl="0" algn="l">
              <a:lnSpc>
                <a:spcPct val="100000"/>
              </a:lnSpc>
              <a:spcBef>
                <a:spcPts val="0"/>
              </a:spcBef>
              <a:spcAft>
                <a:spcPts val="0"/>
              </a:spcAft>
              <a:buSzPts val="1100"/>
              <a:buNone/>
            </a:pPr>
            <a:r>
              <a:rPr b="0" i="0" lang="en-US" sz="1100" u="none" cap="none" strike="noStrike">
                <a:solidFill>
                  <a:schemeClr val="dk2"/>
                </a:solidFill>
                <a:latin typeface="Arial"/>
                <a:ea typeface="Arial"/>
                <a:cs typeface="Arial"/>
                <a:sym typeface="Arial"/>
              </a:rPr>
              <a:t>60 Minutes</a:t>
            </a:r>
            <a:endParaRPr/>
          </a:p>
          <a:p>
            <a:pPr indent="0" lvl="0" marL="158750" rtl="0" algn="l">
              <a:lnSpc>
                <a:spcPct val="100000"/>
              </a:lnSpc>
              <a:spcBef>
                <a:spcPts val="0"/>
              </a:spcBef>
              <a:spcAft>
                <a:spcPts val="0"/>
              </a:spcAft>
              <a:buSzPts val="1100"/>
              <a:buNone/>
            </a:pPr>
            <a:r>
              <a:t/>
            </a:r>
            <a:endParaRPr b="0" i="0" sz="11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1" i="0" lang="en-US" sz="1100" u="none" cap="none" strike="noStrike">
                <a:solidFill>
                  <a:schemeClr val="dk2"/>
                </a:solidFill>
                <a:latin typeface="Arial"/>
                <a:ea typeface="Arial"/>
                <a:cs typeface="Arial"/>
                <a:sym typeface="Arial"/>
              </a:rPr>
              <a:t>ESSENTIAL QUESTIONS </a:t>
            </a:r>
            <a:endParaRPr b="0">
              <a:solidFill>
                <a:schemeClr val="dk2"/>
              </a:solidFill>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Based on your background and interests, what would your ideal social media feed(s) look like?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How and why is this ideal similar to or different from what you currently see? </a:t>
            </a:r>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MATERIALS </a:t>
            </a:r>
            <a:endParaRPr b="0">
              <a:solidFill>
                <a:schemeClr val="dk2"/>
              </a:solidFill>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“Meet Beldine” Handout: Choose one different handout (i.e., from the handouts numbered one to four) to give to each group (you will divide participants into four groups in this learning experience).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Social media posts Handout: Each of the 10 handouts has 4 social media posts to be cut out. Please choose six to eight handouts (i.e., 24-32 posts) to print out. Provide each of the four groups of participants with these 24-32 posts in an envelope.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Four envelopes: Place the 24-32 cut out social media posts in one envelope per group (four groups).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Projector and projection screen OR, per participant, a handout of the full set of information about Beldine.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Computers or mobile devices with internet access. </a:t>
            </a:r>
            <a:endParaRPr/>
          </a:p>
          <a:p>
            <a:pPr indent="0" lvl="0" marL="158750" rtl="0" algn="l">
              <a:lnSpc>
                <a:spcPct val="100000"/>
              </a:lnSpc>
              <a:spcBef>
                <a:spcPts val="0"/>
              </a:spcBef>
              <a:spcAft>
                <a:spcPts val="0"/>
              </a:spcAft>
              <a:buSzPts val="1100"/>
              <a:buNone/>
            </a:pPr>
            <a:br>
              <a:rPr b="0" lang="en-US">
                <a:solidFill>
                  <a:schemeClr val="dk2"/>
                </a:solidFill>
              </a:rPr>
            </a:br>
            <a:r>
              <a:rPr b="1" i="0" lang="en-US" sz="1100" u="none" cap="none" strike="noStrike">
                <a:solidFill>
                  <a:schemeClr val="dk2"/>
                </a:solidFill>
                <a:latin typeface="Arial"/>
                <a:ea typeface="Arial"/>
                <a:cs typeface="Arial"/>
                <a:sym typeface="Arial"/>
              </a:rPr>
              <a:t>PREPARATION </a:t>
            </a:r>
            <a:endParaRPr b="0">
              <a:solidFill>
                <a:schemeClr val="dk2"/>
              </a:solidFill>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Print handouts.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Cut out social media posts and place in envelopes.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Print out images. </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Students will need internet access for this lesson.</a:t>
            </a:r>
            <a:endParaRPr/>
          </a:p>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chemeClr val="dk2"/>
                </a:solidFill>
                <a:latin typeface="Arial"/>
                <a:ea typeface="Arial"/>
                <a:cs typeface="Arial"/>
                <a:sym typeface="Arial"/>
              </a:rPr>
              <a:t>There are several opportunities to localize content to your students’ experience and local context. These opportunities are flagged as “Teacher’s Notes” throughout. We suggest you read through the lesson ahead of time and prepare the examples before the lesson begins.</a:t>
            </a:r>
            <a:endParaRPr b="0" i="0" sz="11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br>
              <a:rPr b="0" lang="en-US">
                <a:solidFill>
                  <a:schemeClr val="dk2"/>
                </a:solidFill>
              </a:rPr>
            </a:br>
            <a:r>
              <a:rPr b="1" i="1" lang="en-US">
                <a:solidFill>
                  <a:schemeClr val="dk2"/>
                </a:solidFill>
              </a:rPr>
              <a:t>OPTIONAL: </a:t>
            </a:r>
            <a:r>
              <a:rPr b="1" i="0" lang="en-US" sz="1100" u="none" cap="none" strike="noStrike">
                <a:solidFill>
                  <a:schemeClr val="dk2"/>
                </a:solidFill>
                <a:latin typeface="Arial"/>
                <a:ea typeface="Arial"/>
                <a:cs typeface="Arial"/>
                <a:sym typeface="Arial"/>
              </a:rPr>
              <a:t>ISTE DIGCITCOMMIT COMPETENCY</a:t>
            </a:r>
            <a:endParaRPr b="0">
              <a:solidFill>
                <a:schemeClr val="dk2"/>
              </a:solidFill>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INFORMED: I evaluate the accuracy, perspective, and validity of digital media and social posts.</a:t>
            </a:r>
            <a:endParaRPr/>
          </a:p>
          <a:p>
            <a:pPr indent="-298450" lvl="0" marL="457200" rtl="0" algn="l">
              <a:lnSpc>
                <a:spcPct val="100000"/>
              </a:lnSpc>
              <a:spcBef>
                <a:spcPts val="0"/>
              </a:spcBef>
              <a:spcAft>
                <a:spcPts val="0"/>
              </a:spcAft>
              <a:buSzPts val="1100"/>
              <a:buChar char="●"/>
            </a:pPr>
            <a:r>
              <a:rPr b="0" i="0" lang="en-US" sz="1100" u="none" cap="none" strike="noStrike">
                <a:solidFill>
                  <a:schemeClr val="dk2"/>
                </a:solidFill>
                <a:latin typeface="Arial"/>
                <a:ea typeface="Arial"/>
                <a:cs typeface="Arial"/>
                <a:sym typeface="Arial"/>
              </a:rPr>
              <a:t>ALERT: I am aware of my online actions and know-how to be safe and create safe spaces for others online.</a:t>
            </a:r>
            <a:endParaRPr/>
          </a:p>
          <a:p>
            <a:pPr indent="0" lvl="0" marL="0" rtl="0" algn="l">
              <a:lnSpc>
                <a:spcPct val="100000"/>
              </a:lnSpc>
              <a:spcBef>
                <a:spcPts val="0"/>
              </a:spcBef>
              <a:spcAft>
                <a:spcPts val="0"/>
              </a:spcAft>
              <a:buSzPts val="1100"/>
              <a:buNone/>
            </a:pPr>
            <a:r>
              <a:t/>
            </a:r>
            <a:endParaRPr/>
          </a:p>
        </p:txBody>
      </p:sp>
      <p:sp>
        <p:nvSpPr>
          <p:cNvPr id="433" name="Google Shape;433;p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b="1" i="0" lang="en-US" sz="1200" u="sng" cap="none" strike="noStrike">
                <a:solidFill>
                  <a:schemeClr val="dk2"/>
                </a:solidFill>
                <a:latin typeface="Arial"/>
                <a:ea typeface="Arial"/>
                <a:cs typeface="Arial"/>
                <a:sym typeface="Arial"/>
              </a:rPr>
              <a:t>Speaker Notes:</a:t>
            </a:r>
            <a:endParaRPr b="0" i="0" sz="12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t/>
            </a:r>
            <a:endParaRPr b="0" i="0" sz="12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1" i="0" lang="en-US" sz="1200" u="none" cap="none" strike="noStrike">
                <a:solidFill>
                  <a:schemeClr val="dk2"/>
                </a:solidFill>
                <a:latin typeface="Arial"/>
                <a:ea typeface="Arial"/>
                <a:cs typeface="Arial"/>
                <a:sym typeface="Arial"/>
              </a:rPr>
              <a:t>An Imperfect Feed</a:t>
            </a:r>
            <a:endParaRPr/>
          </a:p>
          <a:p>
            <a:pPr indent="0" lvl="0" marL="158750" rtl="0" algn="l">
              <a:lnSpc>
                <a:spcPct val="100000"/>
              </a:lnSpc>
              <a:spcBef>
                <a:spcPts val="0"/>
              </a:spcBef>
              <a:spcAft>
                <a:spcPts val="0"/>
              </a:spcAft>
              <a:buSzPts val="1100"/>
              <a:buNone/>
            </a:pPr>
            <a:r>
              <a:t/>
            </a:r>
            <a:endParaRPr b="1" i="0" sz="12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1" i="0" lang="en-US" sz="1200" u="none" cap="none" strike="noStrike">
                <a:solidFill>
                  <a:schemeClr val="dk2"/>
                </a:solidFill>
                <a:latin typeface="Arial"/>
                <a:ea typeface="Arial"/>
                <a:cs typeface="Arial"/>
                <a:sym typeface="Arial"/>
              </a:rPr>
              <a:t>TELL YOUR STUDENTS</a:t>
            </a:r>
            <a:endParaRPr/>
          </a:p>
          <a:p>
            <a:pPr indent="0" lvl="0" marL="158750" rtl="0" algn="l">
              <a:lnSpc>
                <a:spcPct val="100000"/>
              </a:lnSpc>
              <a:spcBef>
                <a:spcPts val="0"/>
              </a:spcBef>
              <a:spcAft>
                <a:spcPts val="0"/>
              </a:spcAft>
              <a:buSzPts val="1100"/>
              <a:buNone/>
            </a:pPr>
            <a:r>
              <a:rPr b="0" i="0" lang="en-US" sz="1200" u="none" cap="none" strike="noStrike">
                <a:solidFill>
                  <a:schemeClr val="dk2"/>
                </a:solidFill>
                <a:latin typeface="Arial"/>
                <a:ea typeface="Arial"/>
                <a:cs typeface="Arial"/>
                <a:sym typeface="Arial"/>
              </a:rPr>
              <a:t>Many of you probably have an account on at least one type of social media platform — whether that is Instagram, Twitter, Facebook, YouTube, or a whole number of other platforms.</a:t>
            </a:r>
            <a:endParaRPr/>
          </a:p>
          <a:p>
            <a:pPr indent="0" lvl="0" marL="158750" rtl="0" algn="l">
              <a:lnSpc>
                <a:spcPct val="100000"/>
              </a:lnSpc>
              <a:spcBef>
                <a:spcPts val="0"/>
              </a:spcBef>
              <a:spcAft>
                <a:spcPts val="0"/>
              </a:spcAft>
              <a:buSzPts val="1100"/>
              <a:buNone/>
            </a:pPr>
            <a:r>
              <a:t/>
            </a:r>
            <a:endParaRPr b="0" i="0" sz="12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0" i="0" lang="en-US" sz="1200" u="none" cap="none" strike="noStrike">
                <a:solidFill>
                  <a:schemeClr val="dk2"/>
                </a:solidFill>
                <a:latin typeface="Arial"/>
                <a:ea typeface="Arial"/>
                <a:cs typeface="Arial"/>
                <a:sym typeface="Arial"/>
              </a:rPr>
              <a:t>Some of you might also have multiple accounts on different platforms for different purposes. You might use one platform to check out the news, another to connect with your friends, and yet another to watch the latest viral video.</a:t>
            </a:r>
            <a:endParaRPr/>
          </a:p>
          <a:p>
            <a:pPr indent="0" lvl="0" marL="158750" rtl="0" algn="l">
              <a:lnSpc>
                <a:spcPct val="100000"/>
              </a:lnSpc>
              <a:spcBef>
                <a:spcPts val="0"/>
              </a:spcBef>
              <a:spcAft>
                <a:spcPts val="0"/>
              </a:spcAft>
              <a:buSzPts val="1100"/>
              <a:buNone/>
            </a:pPr>
            <a:r>
              <a:t/>
            </a:r>
            <a:endParaRPr b="0" i="0" sz="12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1" i="0" lang="en-US" sz="1200" u="none" cap="none" strike="noStrike">
                <a:solidFill>
                  <a:schemeClr val="dk2"/>
                </a:solidFill>
                <a:latin typeface="Arial"/>
                <a:ea typeface="Arial"/>
                <a:cs typeface="Arial"/>
                <a:sym typeface="Arial"/>
              </a:rPr>
              <a:t>ASK YOUR STUDENTS</a:t>
            </a:r>
            <a:endParaRPr/>
          </a:p>
          <a:p>
            <a:pPr indent="-298450" lvl="0" marL="457200" rtl="0" algn="l">
              <a:lnSpc>
                <a:spcPct val="100000"/>
              </a:lnSpc>
              <a:spcBef>
                <a:spcPts val="0"/>
              </a:spcBef>
              <a:spcAft>
                <a:spcPts val="0"/>
              </a:spcAft>
              <a:buSzPts val="1100"/>
              <a:buChar char="●"/>
            </a:pPr>
            <a:r>
              <a:rPr b="0" i="0" lang="en-US" sz="1200" u="none" cap="none" strike="noStrike">
                <a:solidFill>
                  <a:schemeClr val="dk2"/>
                </a:solidFill>
                <a:latin typeface="Arial"/>
                <a:ea typeface="Arial"/>
                <a:cs typeface="Arial"/>
                <a:sym typeface="Arial"/>
              </a:rPr>
              <a:t>What social media platform(s) do you use most often?</a:t>
            </a:r>
            <a:endParaRPr/>
          </a:p>
          <a:p>
            <a:pPr indent="-298450" lvl="0" marL="457200" rtl="0" algn="l">
              <a:lnSpc>
                <a:spcPct val="100000"/>
              </a:lnSpc>
              <a:spcBef>
                <a:spcPts val="0"/>
              </a:spcBef>
              <a:spcAft>
                <a:spcPts val="0"/>
              </a:spcAft>
              <a:buSzPts val="1100"/>
              <a:buChar char="●"/>
            </a:pPr>
            <a:r>
              <a:rPr b="0" i="0" lang="en-US" sz="1200" u="none" cap="none" strike="noStrike">
                <a:solidFill>
                  <a:schemeClr val="dk2"/>
                </a:solidFill>
                <a:latin typeface="Arial"/>
                <a:ea typeface="Arial"/>
                <a:cs typeface="Arial"/>
                <a:sym typeface="Arial"/>
              </a:rPr>
              <a:t>Does anyone have multiple accounts on a single platform?</a:t>
            </a:r>
            <a:endParaRPr/>
          </a:p>
          <a:p>
            <a:pPr indent="-298450" lvl="0" marL="457200" rtl="0" algn="l">
              <a:lnSpc>
                <a:spcPct val="100000"/>
              </a:lnSpc>
              <a:spcBef>
                <a:spcPts val="0"/>
              </a:spcBef>
              <a:spcAft>
                <a:spcPts val="0"/>
              </a:spcAft>
              <a:buSzPts val="1100"/>
              <a:buChar char="●"/>
            </a:pPr>
            <a:r>
              <a:rPr b="0" i="0" lang="en-US" sz="1200" u="none" cap="none" strike="noStrike">
                <a:solidFill>
                  <a:schemeClr val="dk2"/>
                </a:solidFill>
                <a:latin typeface="Arial"/>
                <a:ea typeface="Arial"/>
                <a:cs typeface="Arial"/>
                <a:sym typeface="Arial"/>
              </a:rPr>
              <a:t>What do you usually see on your social media account(s)? If you have multiple accounts on one platform, do you see different content (e.g., photos, videos, text-based posts, ads) on each account?</a:t>
            </a:r>
            <a:endParaRPr/>
          </a:p>
          <a:p>
            <a:pPr indent="-298450" lvl="0" marL="457200" rtl="0" algn="l">
              <a:lnSpc>
                <a:spcPct val="100000"/>
              </a:lnSpc>
              <a:spcBef>
                <a:spcPts val="0"/>
              </a:spcBef>
              <a:spcAft>
                <a:spcPts val="0"/>
              </a:spcAft>
              <a:buSzPts val="1100"/>
              <a:buChar char="●"/>
            </a:pPr>
            <a:r>
              <a:rPr b="0" i="0" lang="en-US" sz="1200" u="none" cap="none" strike="noStrike">
                <a:solidFill>
                  <a:schemeClr val="dk2"/>
                </a:solidFill>
                <a:latin typeface="Arial"/>
                <a:ea typeface="Arial"/>
                <a:cs typeface="Arial"/>
                <a:sym typeface="Arial"/>
              </a:rPr>
              <a:t>What do you think determines what you see (in terms of content such as photos, videos, text-based posts, ads, etc.)?</a:t>
            </a:r>
            <a:endParaRPr/>
          </a:p>
          <a:p>
            <a:pPr indent="0" lvl="0" marL="158750" rtl="0" algn="l">
              <a:lnSpc>
                <a:spcPct val="100000"/>
              </a:lnSpc>
              <a:spcBef>
                <a:spcPts val="0"/>
              </a:spcBef>
              <a:spcAft>
                <a:spcPts val="0"/>
              </a:spcAft>
              <a:buSzPts val="1100"/>
              <a:buNone/>
            </a:pPr>
            <a:r>
              <a:t/>
            </a:r>
            <a:endParaRPr b="0" i="0" sz="12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1" i="0" lang="en-US" sz="1200" u="none" cap="none" strike="noStrike">
                <a:solidFill>
                  <a:schemeClr val="dk2"/>
                </a:solidFill>
                <a:latin typeface="Arial"/>
                <a:ea typeface="Arial"/>
                <a:cs typeface="Arial"/>
                <a:sym typeface="Arial"/>
              </a:rPr>
              <a:t>TELL YOUR STUDENTS</a:t>
            </a:r>
            <a:endParaRPr/>
          </a:p>
          <a:p>
            <a:pPr indent="0" lvl="0" marL="158750" rtl="0" algn="l">
              <a:lnSpc>
                <a:spcPct val="100000"/>
              </a:lnSpc>
              <a:spcBef>
                <a:spcPts val="0"/>
              </a:spcBef>
              <a:spcAft>
                <a:spcPts val="0"/>
              </a:spcAft>
              <a:buSzPts val="1100"/>
              <a:buNone/>
            </a:pPr>
            <a:r>
              <a:rPr b="0" i="0" lang="en-US" sz="1200" u="none" cap="none" strike="noStrike">
                <a:solidFill>
                  <a:schemeClr val="dk2"/>
                </a:solidFill>
                <a:latin typeface="Arial"/>
                <a:ea typeface="Arial"/>
                <a:cs typeface="Arial"/>
                <a:sym typeface="Arial"/>
              </a:rPr>
              <a:t>On social media, algorithms are continually being designed to decide what you see. For instance, algorithms can decide how much content you see from your friends, family, and groups versus public content from businesses, brands, and media.</a:t>
            </a:r>
            <a:endParaRPr/>
          </a:p>
          <a:p>
            <a:pPr indent="0" lvl="0" marL="158750" rtl="0" algn="l">
              <a:lnSpc>
                <a:spcPct val="100000"/>
              </a:lnSpc>
              <a:spcBef>
                <a:spcPts val="0"/>
              </a:spcBef>
              <a:spcAft>
                <a:spcPts val="0"/>
              </a:spcAft>
              <a:buSzPts val="1100"/>
              <a:buNone/>
            </a:pPr>
            <a:r>
              <a:t/>
            </a:r>
            <a:endParaRPr b="0" i="0" sz="12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0" i="0" lang="en-US" sz="1200" u="none" cap="none" strike="noStrike">
                <a:solidFill>
                  <a:schemeClr val="dk2"/>
                </a:solidFill>
                <a:latin typeface="Arial"/>
                <a:ea typeface="Arial"/>
                <a:cs typeface="Arial"/>
                <a:sym typeface="Arial"/>
              </a:rPr>
              <a:t>Algorithms can also decide what content format to prioritize, such as video, text-based posts, or images.</a:t>
            </a:r>
            <a:endParaRPr/>
          </a:p>
          <a:p>
            <a:pPr indent="0" lvl="0" marL="158750" rtl="0" algn="l">
              <a:lnSpc>
                <a:spcPct val="100000"/>
              </a:lnSpc>
              <a:spcBef>
                <a:spcPts val="0"/>
              </a:spcBef>
              <a:spcAft>
                <a:spcPts val="0"/>
              </a:spcAft>
              <a:buSzPts val="1100"/>
              <a:buNone/>
            </a:pPr>
            <a:r>
              <a:t/>
            </a:r>
            <a:endParaRPr b="0" i="0" sz="12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0" i="0" lang="en-US" sz="1200" u="none" cap="none" strike="noStrike">
                <a:solidFill>
                  <a:schemeClr val="dk2"/>
                </a:solidFill>
                <a:latin typeface="Arial"/>
                <a:ea typeface="Arial"/>
                <a:cs typeface="Arial"/>
                <a:sym typeface="Arial"/>
              </a:rPr>
              <a:t>Most social media platforms keep track of your engagement with posts by friends, family, and groups, as well as your engagement with public posts from businesses, brands, and media. These platforms’ algorithms can predict what you want to see based on these interactions.</a:t>
            </a:r>
            <a:endParaRPr/>
          </a:p>
          <a:p>
            <a:pPr indent="0" lvl="0" marL="158750" rtl="0" algn="l">
              <a:lnSpc>
                <a:spcPct val="100000"/>
              </a:lnSpc>
              <a:spcBef>
                <a:spcPts val="0"/>
              </a:spcBef>
              <a:spcAft>
                <a:spcPts val="0"/>
              </a:spcAft>
              <a:buSzPts val="1100"/>
              <a:buNone/>
            </a:pPr>
            <a:r>
              <a:t/>
            </a:r>
            <a:endParaRPr b="0" i="0" sz="12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0" i="0" lang="en-US" sz="1200" u="none" cap="none" strike="noStrike">
                <a:solidFill>
                  <a:schemeClr val="dk2"/>
                </a:solidFill>
                <a:latin typeface="Arial"/>
                <a:ea typeface="Arial"/>
                <a:cs typeface="Arial"/>
                <a:sym typeface="Arial"/>
              </a:rPr>
              <a:t>The ultimate goal is to put content in front of you that you are more likely to engage with by putting posts in your feed from the same or similar, people and pages you have interacted with before.</a:t>
            </a:r>
            <a:endParaRPr/>
          </a:p>
          <a:p>
            <a:pPr indent="0" lvl="0" marL="158750" rtl="0" algn="l">
              <a:lnSpc>
                <a:spcPct val="100000"/>
              </a:lnSpc>
              <a:spcBef>
                <a:spcPts val="0"/>
              </a:spcBef>
              <a:spcAft>
                <a:spcPts val="0"/>
              </a:spcAft>
              <a:buSzPts val="1100"/>
              <a:buNone/>
            </a:pPr>
            <a:r>
              <a:t/>
            </a:r>
            <a:endParaRPr b="0" i="0" sz="1200" u="none" cap="none" strike="noStrike">
              <a:solidFill>
                <a:schemeClr val="dk2"/>
              </a:solidFill>
              <a:latin typeface="Arial"/>
              <a:ea typeface="Arial"/>
              <a:cs typeface="Arial"/>
              <a:sym typeface="Arial"/>
            </a:endParaRPr>
          </a:p>
          <a:p>
            <a:pPr indent="0" lvl="0" marL="158750" rtl="0" algn="l">
              <a:lnSpc>
                <a:spcPct val="100000"/>
              </a:lnSpc>
              <a:spcBef>
                <a:spcPts val="0"/>
              </a:spcBef>
              <a:spcAft>
                <a:spcPts val="0"/>
              </a:spcAft>
              <a:buSzPts val="1100"/>
              <a:buNone/>
            </a:pPr>
            <a:r>
              <a:rPr b="1" i="0" lang="en-US" sz="1200" u="none" cap="none" strike="noStrike">
                <a:solidFill>
                  <a:schemeClr val="dk2"/>
                </a:solidFill>
                <a:latin typeface="Arial"/>
                <a:ea typeface="Arial"/>
                <a:cs typeface="Arial"/>
                <a:sym typeface="Arial"/>
              </a:rPr>
              <a:t>ASK YOUR STUDENTS</a:t>
            </a:r>
            <a:endParaRPr/>
          </a:p>
          <a:p>
            <a:pPr indent="-298450" lvl="0" marL="457200" rtl="0" algn="l">
              <a:lnSpc>
                <a:spcPct val="100000"/>
              </a:lnSpc>
              <a:spcBef>
                <a:spcPts val="0"/>
              </a:spcBef>
              <a:spcAft>
                <a:spcPts val="0"/>
              </a:spcAft>
              <a:buSzPts val="1100"/>
              <a:buChar char="●"/>
            </a:pPr>
            <a:r>
              <a:rPr b="0" i="0" lang="en-US" sz="1200" u="none" cap="none" strike="noStrike">
                <a:solidFill>
                  <a:schemeClr val="dk2"/>
                </a:solidFill>
                <a:latin typeface="Arial"/>
                <a:ea typeface="Arial"/>
                <a:cs typeface="Arial"/>
                <a:sym typeface="Arial"/>
              </a:rPr>
              <a:t>To what extent do you feel that your social media feeds represent your preferences and interests?</a:t>
            </a:r>
            <a:endParaRPr/>
          </a:p>
          <a:p>
            <a:pPr indent="-298450" lvl="0" marL="457200" rtl="0" algn="l">
              <a:lnSpc>
                <a:spcPct val="100000"/>
              </a:lnSpc>
              <a:spcBef>
                <a:spcPts val="0"/>
              </a:spcBef>
              <a:spcAft>
                <a:spcPts val="0"/>
              </a:spcAft>
              <a:buSzPts val="1100"/>
              <a:buChar char="●"/>
            </a:pPr>
            <a:r>
              <a:rPr b="0" i="0" lang="en-US" sz="1200" u="none" cap="none" strike="noStrike">
                <a:solidFill>
                  <a:schemeClr val="dk2"/>
                </a:solidFill>
                <a:latin typeface="Arial"/>
                <a:ea typeface="Arial"/>
                <a:cs typeface="Arial"/>
                <a:sym typeface="Arial"/>
              </a:rPr>
              <a:t>Have you ever come across a post in your feed(s) that stood out to you as irrelevant/inappropriate/thematically not aligned with your context and background? Would you feel comfortable sharing with the group why you felt this way? Why do you think the algorithms were showing this content?</a:t>
            </a:r>
            <a:endParaRPr/>
          </a:p>
          <a:p>
            <a:pPr indent="-298450" lvl="0" marL="457200" rtl="0" algn="l">
              <a:lnSpc>
                <a:spcPct val="100000"/>
              </a:lnSpc>
              <a:spcBef>
                <a:spcPts val="0"/>
              </a:spcBef>
              <a:spcAft>
                <a:spcPts val="0"/>
              </a:spcAft>
              <a:buSzPts val="1100"/>
              <a:buChar char="●"/>
            </a:pPr>
            <a:r>
              <a:rPr b="0" i="0" lang="en-US" sz="1200" u="none" cap="none" strike="noStrike">
                <a:solidFill>
                  <a:schemeClr val="dk2"/>
                </a:solidFill>
                <a:latin typeface="Arial"/>
                <a:ea typeface="Arial"/>
                <a:cs typeface="Arial"/>
                <a:sym typeface="Arial"/>
              </a:rPr>
              <a:t>Are there any examples of social media posts that stood out to you as positive/timely/thematically very much aligned with your context and background? Would you feel comfortable sharing with the group why you felt this way?</a:t>
            </a:r>
            <a:endParaRPr/>
          </a:p>
          <a:p>
            <a:pPr indent="-298450" lvl="0" marL="457200" rtl="0" algn="l">
              <a:lnSpc>
                <a:spcPct val="100000"/>
              </a:lnSpc>
              <a:spcBef>
                <a:spcPts val="0"/>
              </a:spcBef>
              <a:spcAft>
                <a:spcPts val="0"/>
              </a:spcAft>
              <a:buSzPts val="1100"/>
              <a:buChar char="●"/>
            </a:pPr>
            <a:r>
              <a:rPr b="0" i="0" lang="en-US" sz="1200" u="none" cap="none" strike="noStrike">
                <a:solidFill>
                  <a:schemeClr val="dk2"/>
                </a:solidFill>
                <a:latin typeface="Arial"/>
                <a:ea typeface="Arial"/>
                <a:cs typeface="Arial"/>
                <a:sym typeface="Arial"/>
              </a:rPr>
              <a:t>Let’s suppose an algorithm works so that it only shows you content that you’re 100% interested in. What might be the risk or downside to that? Do you think an algorithm should be programmed in such a way that, at times, it shows surprising content (i.e., serendipity)?</a:t>
            </a:r>
            <a:endParaRPr/>
          </a:p>
          <a:p>
            <a:pPr indent="-298450" lvl="0" marL="457200" rtl="0" algn="l">
              <a:lnSpc>
                <a:spcPct val="100000"/>
              </a:lnSpc>
              <a:spcBef>
                <a:spcPts val="0"/>
              </a:spcBef>
              <a:spcAft>
                <a:spcPts val="0"/>
              </a:spcAft>
              <a:buSzPts val="1100"/>
              <a:buChar char="●"/>
            </a:pPr>
            <a:r>
              <a:rPr b="0" i="0" lang="en-US" sz="1200" u="none" cap="none" strike="noStrike">
                <a:solidFill>
                  <a:schemeClr val="dk2"/>
                </a:solidFill>
                <a:latin typeface="Arial"/>
                <a:ea typeface="Arial"/>
                <a:cs typeface="Arial"/>
                <a:sym typeface="Arial"/>
              </a:rPr>
              <a:t>Have you ever seen posts in your feed(s) where the content (e.g., a post addressing politics or civic engagement issues) seemed suspicious/like it was intended to deceive you? If so, how often? Would anyone feel comfortable sharing an example of this type of post? What was your response when you saw it? [Some participants may have, for instance, dismissed the post, reported it, or talked about it with a friend or family member.]</a:t>
            </a:r>
            <a:endParaRPr/>
          </a:p>
          <a:p>
            <a:pPr indent="0" lvl="0" marL="0" rtl="0" algn="l">
              <a:lnSpc>
                <a:spcPct val="100000"/>
              </a:lnSpc>
              <a:spcBef>
                <a:spcPts val="0"/>
              </a:spcBef>
              <a:spcAft>
                <a:spcPts val="0"/>
              </a:spcAft>
              <a:buSzPts val="1100"/>
              <a:buNone/>
            </a:pPr>
            <a:r>
              <a:t/>
            </a:r>
            <a:endParaRPr/>
          </a:p>
        </p:txBody>
      </p:sp>
      <p:sp>
        <p:nvSpPr>
          <p:cNvPr id="441" name="Google Shape;441;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9" name="Google Shape;449;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8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1" name="Shape 21"/>
        <p:cNvGrpSpPr/>
        <p:nvPr/>
      </p:nvGrpSpPr>
      <p:grpSpPr>
        <a:xfrm>
          <a:off x="0" y="0"/>
          <a:ext cx="0" cy="0"/>
          <a:chOff x="0" y="0"/>
          <a:chExt cx="0" cy="0"/>
        </a:xfrm>
      </p:grpSpPr>
      <p:sp>
        <p:nvSpPr>
          <p:cNvPr id="22" name="Google Shape;22;p4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4" name="Google Shape;24;p4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4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 name="Google Shape;26;p4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0" name="Shape 30"/>
        <p:cNvGrpSpPr/>
        <p:nvPr/>
      </p:nvGrpSpPr>
      <p:grpSpPr>
        <a:xfrm>
          <a:off x="0" y="0"/>
          <a:ext cx="0" cy="0"/>
          <a:chOff x="0" y="0"/>
          <a:chExt cx="0" cy="0"/>
        </a:xfrm>
      </p:grpSpPr>
      <p:sp>
        <p:nvSpPr>
          <p:cNvPr id="31" name="Google Shape;31;p4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3" name="Google Shape;33;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 name="Shape 36"/>
        <p:cNvGrpSpPr/>
        <p:nvPr/>
      </p:nvGrpSpPr>
      <p:grpSpPr>
        <a:xfrm>
          <a:off x="0" y="0"/>
          <a:ext cx="0" cy="0"/>
          <a:chOff x="0" y="0"/>
          <a:chExt cx="0" cy="0"/>
        </a:xfrm>
      </p:grpSpPr>
      <p:sp>
        <p:nvSpPr>
          <p:cNvPr id="37" name="Google Shape;37;p4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4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9" name="Google Shape;39;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 name="Shape 42"/>
        <p:cNvGrpSpPr/>
        <p:nvPr/>
      </p:nvGrpSpPr>
      <p:grpSpPr>
        <a:xfrm>
          <a:off x="0" y="0"/>
          <a:ext cx="0" cy="0"/>
          <a:chOff x="0" y="0"/>
          <a:chExt cx="0" cy="0"/>
        </a:xfrm>
      </p:grpSpPr>
      <p:sp>
        <p:nvSpPr>
          <p:cNvPr id="43" name="Google Shape;43;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4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4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4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4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4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4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8"/>
          <p:cNvSpPr/>
          <p:nvPr>
            <p:ph idx="2" type="pic"/>
          </p:nvPr>
        </p:nvSpPr>
        <p:spPr>
          <a:xfrm>
            <a:off x="5183188" y="987425"/>
            <a:ext cx="6172200" cy="4873625"/>
          </a:xfrm>
          <a:prstGeom prst="rect">
            <a:avLst/>
          </a:prstGeom>
          <a:noFill/>
          <a:ln>
            <a:noFill/>
          </a:ln>
        </p:spPr>
      </p:sp>
      <p:sp>
        <p:nvSpPr>
          <p:cNvPr id="64" name="Google Shape;64;p4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5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5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3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6.png"/><Relationship Id="rId5"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13.png"/><Relationship Id="rId5"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36.jpg"/><Relationship Id="rId5" Type="http://schemas.openxmlformats.org/officeDocument/2006/relationships/image" Target="../media/image21.png"/><Relationship Id="rId6"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19.png"/><Relationship Id="rId5"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23.png"/><Relationship Id="rId5"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3.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6.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6.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6.png"/><Relationship Id="rId4" Type="http://schemas.openxmlformats.org/officeDocument/2006/relationships/image" Target="../media/image24.png"/><Relationship Id="rId5"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6.png"/><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3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6.png"/><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6.png"/><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6.png"/><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7"/>
          <p:cNvSpPr txBox="1"/>
          <p:nvPr/>
        </p:nvSpPr>
        <p:spPr>
          <a:xfrm>
            <a:off x="6695440" y="672812"/>
            <a:ext cx="5313680" cy="107721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002060"/>
                </a:solidFill>
                <a:latin typeface="Tahoma"/>
                <a:ea typeface="Tahoma"/>
                <a:cs typeface="Tahoma"/>
                <a:sym typeface="Tahoma"/>
              </a:rPr>
              <a:t>MY DIGITAL WORLD PROGRAMME</a:t>
            </a:r>
            <a:endParaRPr i="0" sz="1400" u="none" cap="none" strike="noStrike">
              <a:solidFill>
                <a:srgbClr val="000000"/>
              </a:solidFill>
              <a:latin typeface="Tahoma"/>
              <a:ea typeface="Tahoma"/>
              <a:cs typeface="Tahoma"/>
              <a:sym typeface="Tahoma"/>
            </a:endParaRPr>
          </a:p>
        </p:txBody>
      </p:sp>
      <p:sp>
        <p:nvSpPr>
          <p:cNvPr id="85" name="Google Shape;85;p7"/>
          <p:cNvSpPr txBox="1"/>
          <p:nvPr/>
        </p:nvSpPr>
        <p:spPr>
          <a:xfrm>
            <a:off x="711200" y="2644170"/>
            <a:ext cx="10688400" cy="15699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1" i="0" lang="en-US" sz="4800" u="none" cap="none" strike="noStrike">
                <a:solidFill>
                  <a:schemeClr val="lt1"/>
                </a:solidFill>
                <a:latin typeface="Tahoma"/>
                <a:ea typeface="Tahoma"/>
                <a:cs typeface="Tahoma"/>
                <a:sym typeface="Tahoma"/>
              </a:rPr>
              <a:t>Digital Empowerment and Opportunities</a:t>
            </a:r>
            <a:endParaRPr i="0" sz="1400" u="none" cap="none" strike="noStrike">
              <a:solidFill>
                <a:srgbClr val="000000"/>
              </a:solidFill>
              <a:latin typeface="Tahoma"/>
              <a:ea typeface="Tahoma"/>
              <a:cs typeface="Tahoma"/>
              <a:sym typeface="Tahoma"/>
            </a:endParaRPr>
          </a:p>
        </p:txBody>
      </p:sp>
      <p:pic>
        <p:nvPicPr>
          <p:cNvPr descr="A picture containing icon&#10;&#10;Description automatically generated" id="86" name="Google Shape;86;p7"/>
          <p:cNvPicPr preferRelativeResize="0"/>
          <p:nvPr/>
        </p:nvPicPr>
        <p:blipFill rotWithShape="1">
          <a:blip r:embed="rId3">
            <a:alphaModFix/>
          </a:blip>
          <a:srcRect b="0" l="0" r="0" t="0"/>
          <a:stretch/>
        </p:blipFill>
        <p:spPr>
          <a:xfrm>
            <a:off x="711199" y="811122"/>
            <a:ext cx="3491346" cy="715726"/>
          </a:xfrm>
          <a:prstGeom prst="rect">
            <a:avLst/>
          </a:prstGeom>
          <a:noFill/>
          <a:ln>
            <a:noFill/>
          </a:ln>
        </p:spPr>
      </p:pic>
      <p:sp>
        <p:nvSpPr>
          <p:cNvPr id="87" name="Google Shape;87;p7"/>
          <p:cNvSpPr txBox="1"/>
          <p:nvPr/>
        </p:nvSpPr>
        <p:spPr>
          <a:xfrm>
            <a:off x="4966567" y="4791200"/>
            <a:ext cx="6482400" cy="1077300"/>
          </a:xfrm>
          <a:prstGeom prst="rect">
            <a:avLst/>
          </a:prstGeom>
          <a:noFill/>
          <a:ln>
            <a:noFill/>
          </a:ln>
        </p:spPr>
        <p:txBody>
          <a:bodyPr anchorCtr="0" anchor="t" bIns="121900" lIns="121900" spcFirstLastPara="1" rIns="121900" wrap="square" tIns="121900">
            <a:spAutoFit/>
          </a:bodyPr>
          <a:lstStyle/>
          <a:p>
            <a:pPr indent="0" lvl="0" marL="0" rtl="0" algn="l">
              <a:spcBef>
                <a:spcPts val="0"/>
              </a:spcBef>
              <a:spcAft>
                <a:spcPts val="0"/>
              </a:spcAft>
              <a:buNone/>
            </a:pPr>
            <a:r>
              <a:rPr b="1" lang="en-US" sz="2700">
                <a:solidFill>
                  <a:srgbClr val="002060"/>
                </a:solidFill>
                <a:latin typeface="Tahoma"/>
                <a:ea typeface="Tahoma"/>
                <a:cs typeface="Tahoma"/>
                <a:sym typeface="Tahoma"/>
              </a:rPr>
              <a:t>Presenter:____________________</a:t>
            </a:r>
            <a:endParaRPr b="1" sz="2700">
              <a:solidFill>
                <a:srgbClr val="002060"/>
              </a:solidFill>
              <a:latin typeface="Tahoma"/>
              <a:ea typeface="Tahoma"/>
              <a:cs typeface="Tahoma"/>
              <a:sym typeface="Tahoma"/>
            </a:endParaRPr>
          </a:p>
          <a:p>
            <a:pPr indent="0" lvl="0" marL="0" rtl="0" algn="l">
              <a:spcBef>
                <a:spcPts val="0"/>
              </a:spcBef>
              <a:spcAft>
                <a:spcPts val="0"/>
              </a:spcAft>
              <a:buNone/>
            </a:pPr>
            <a:r>
              <a:rPr b="1" lang="en-US" sz="2700">
                <a:solidFill>
                  <a:srgbClr val="002060"/>
                </a:solidFill>
                <a:latin typeface="Tahoma"/>
                <a:ea typeface="Tahoma"/>
                <a:cs typeface="Tahoma"/>
                <a:sym typeface="Tahoma"/>
              </a:rPr>
              <a:t>Date: XX/XX/2024</a:t>
            </a:r>
            <a:endParaRPr b="1" sz="2700">
              <a:latin typeface="Tahoma"/>
              <a:ea typeface="Tahoma"/>
              <a:cs typeface="Tahoma"/>
              <a:sym typeface="Tahom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pic>
        <p:nvPicPr>
          <p:cNvPr descr="A picture containing icon&#10;&#10;Description automatically generated" id="92" name="Google Shape;92;g2f4be45eb84_0_6"/>
          <p:cNvPicPr preferRelativeResize="0"/>
          <p:nvPr/>
        </p:nvPicPr>
        <p:blipFill rotWithShape="1">
          <a:blip r:embed="rId3">
            <a:alphaModFix/>
          </a:blip>
          <a:srcRect b="0" l="0" r="0" t="0"/>
          <a:stretch/>
        </p:blipFill>
        <p:spPr>
          <a:xfrm>
            <a:off x="8700649" y="6142272"/>
            <a:ext cx="3491346" cy="715726"/>
          </a:xfrm>
          <a:prstGeom prst="rect">
            <a:avLst/>
          </a:prstGeom>
          <a:noFill/>
          <a:ln>
            <a:noFill/>
          </a:ln>
        </p:spPr>
      </p:pic>
      <p:sp>
        <p:nvSpPr>
          <p:cNvPr id="93" name="Google Shape;93;g2f4be45eb84_0_6"/>
          <p:cNvSpPr txBox="1"/>
          <p:nvPr/>
        </p:nvSpPr>
        <p:spPr>
          <a:xfrm>
            <a:off x="678900" y="288900"/>
            <a:ext cx="10834200" cy="14469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6400"/>
              <a:buFont typeface="Arial"/>
              <a:buNone/>
            </a:pPr>
            <a:r>
              <a:rPr b="1" lang="en-US" sz="4400">
                <a:solidFill>
                  <a:schemeClr val="lt1"/>
                </a:solidFill>
                <a:latin typeface="Tahoma"/>
                <a:ea typeface="Tahoma"/>
                <a:cs typeface="Tahoma"/>
                <a:sym typeface="Tahoma"/>
              </a:rPr>
              <a:t>Digital Empowerment and Opportunities: Agenda</a:t>
            </a:r>
            <a:endParaRPr i="0" sz="2200" u="none" cap="none" strike="noStrike">
              <a:solidFill>
                <a:srgbClr val="000000"/>
              </a:solidFill>
              <a:latin typeface="Tahoma"/>
              <a:ea typeface="Tahoma"/>
              <a:cs typeface="Tahoma"/>
              <a:sym typeface="Tahoma"/>
            </a:endParaRPr>
          </a:p>
        </p:txBody>
      </p:sp>
      <p:sp>
        <p:nvSpPr>
          <p:cNvPr id="94" name="Google Shape;94;g2f4be45eb84_0_6"/>
          <p:cNvSpPr txBox="1"/>
          <p:nvPr/>
        </p:nvSpPr>
        <p:spPr>
          <a:xfrm>
            <a:off x="678900" y="2333050"/>
            <a:ext cx="10834200" cy="36756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US" sz="2800">
                <a:solidFill>
                  <a:schemeClr val="dk1"/>
                </a:solidFill>
                <a:latin typeface="Tahoma"/>
                <a:ea typeface="Tahoma"/>
                <a:cs typeface="Tahoma"/>
                <a:sym typeface="Tahoma"/>
              </a:rPr>
              <a:t>01 </a:t>
            </a:r>
            <a:r>
              <a:rPr lang="en-US" sz="2800">
                <a:solidFill>
                  <a:schemeClr val="dk1"/>
                </a:solidFill>
                <a:latin typeface="Tahoma"/>
                <a:ea typeface="Tahoma"/>
                <a:cs typeface="Tahoma"/>
                <a:sym typeface="Tahoma"/>
              </a:rPr>
              <a:t>Advocacy and Making change</a:t>
            </a:r>
            <a:endParaRPr sz="2800">
              <a:solidFill>
                <a:schemeClr val="dk1"/>
              </a:solidFill>
              <a:latin typeface="Tahoma"/>
              <a:ea typeface="Tahoma"/>
              <a:cs typeface="Tahoma"/>
              <a:sym typeface="Tahoma"/>
            </a:endParaRPr>
          </a:p>
          <a:p>
            <a:pPr indent="0" lvl="0" marL="0" rtl="0" algn="l">
              <a:lnSpc>
                <a:spcPct val="90000"/>
              </a:lnSpc>
              <a:spcBef>
                <a:spcPts val="0"/>
              </a:spcBef>
              <a:spcAft>
                <a:spcPts val="0"/>
              </a:spcAft>
              <a:buNone/>
            </a:pPr>
            <a:r>
              <a:rPr lang="en-US" sz="2800">
                <a:solidFill>
                  <a:schemeClr val="dk1"/>
                </a:solidFill>
                <a:latin typeface="Tahoma"/>
                <a:ea typeface="Tahoma"/>
                <a:cs typeface="Tahoma"/>
                <a:sym typeface="Tahoma"/>
              </a:rPr>
              <a:t>02 </a:t>
            </a:r>
            <a:r>
              <a:rPr lang="en-US" sz="2800">
                <a:solidFill>
                  <a:schemeClr val="dk1"/>
                </a:solidFill>
                <a:latin typeface="Tahoma"/>
                <a:ea typeface="Tahoma"/>
                <a:cs typeface="Tahoma"/>
                <a:sym typeface="Tahoma"/>
              </a:rPr>
              <a:t>Building Your Advocacy Network</a:t>
            </a:r>
            <a:endParaRPr sz="2800">
              <a:solidFill>
                <a:schemeClr val="dk1"/>
              </a:solidFill>
              <a:latin typeface="Tahoma"/>
              <a:ea typeface="Tahoma"/>
              <a:cs typeface="Tahoma"/>
              <a:sym typeface="Tahoma"/>
            </a:endParaRPr>
          </a:p>
          <a:p>
            <a:pPr indent="0" lvl="0" marL="0" rtl="0" algn="l">
              <a:lnSpc>
                <a:spcPct val="90000"/>
              </a:lnSpc>
              <a:spcBef>
                <a:spcPts val="0"/>
              </a:spcBef>
              <a:spcAft>
                <a:spcPts val="0"/>
              </a:spcAft>
              <a:buNone/>
            </a:pPr>
            <a:r>
              <a:rPr lang="en-US" sz="2800">
                <a:solidFill>
                  <a:schemeClr val="dk1"/>
                </a:solidFill>
                <a:latin typeface="Tahoma"/>
                <a:ea typeface="Tahoma"/>
                <a:cs typeface="Tahoma"/>
                <a:sym typeface="Tahoma"/>
              </a:rPr>
              <a:t>03 </a:t>
            </a:r>
            <a:r>
              <a:rPr lang="en-US" sz="2800">
                <a:solidFill>
                  <a:schemeClr val="dk1"/>
                </a:solidFill>
                <a:latin typeface="Tahoma"/>
                <a:ea typeface="Tahoma"/>
                <a:cs typeface="Tahoma"/>
                <a:sym typeface="Tahoma"/>
              </a:rPr>
              <a:t>Raising Awareness Through Media</a:t>
            </a:r>
            <a:endParaRPr sz="2800">
              <a:solidFill>
                <a:schemeClr val="dk1"/>
              </a:solidFill>
              <a:latin typeface="Tahoma"/>
              <a:ea typeface="Tahoma"/>
              <a:cs typeface="Tahoma"/>
              <a:sym typeface="Tahoma"/>
            </a:endParaRPr>
          </a:p>
          <a:p>
            <a:pPr indent="0" lvl="0" marL="0" rtl="0" algn="l">
              <a:lnSpc>
                <a:spcPct val="90000"/>
              </a:lnSpc>
              <a:spcBef>
                <a:spcPts val="0"/>
              </a:spcBef>
              <a:spcAft>
                <a:spcPts val="0"/>
              </a:spcAft>
              <a:buNone/>
            </a:pPr>
            <a:r>
              <a:rPr lang="en-US" sz="2800">
                <a:solidFill>
                  <a:schemeClr val="dk1"/>
                </a:solidFill>
                <a:latin typeface="Tahoma"/>
                <a:ea typeface="Tahoma"/>
                <a:cs typeface="Tahoma"/>
                <a:sym typeface="Tahoma"/>
              </a:rPr>
              <a:t>04 </a:t>
            </a:r>
            <a:r>
              <a:rPr lang="en-US" sz="2800">
                <a:solidFill>
                  <a:schemeClr val="dk1"/>
                </a:solidFill>
                <a:latin typeface="Tahoma"/>
                <a:ea typeface="Tahoma"/>
                <a:cs typeface="Tahoma"/>
                <a:sym typeface="Tahoma"/>
              </a:rPr>
              <a:t>Hashtags</a:t>
            </a:r>
            <a:endParaRPr sz="2800">
              <a:solidFill>
                <a:schemeClr val="dk1"/>
              </a:solidFill>
              <a:latin typeface="Tahoma"/>
              <a:ea typeface="Tahoma"/>
              <a:cs typeface="Tahoma"/>
              <a:sym typeface="Tahoma"/>
            </a:endParaRPr>
          </a:p>
          <a:p>
            <a:pPr indent="0" lvl="0" marL="0" rtl="0" algn="l">
              <a:lnSpc>
                <a:spcPct val="90000"/>
              </a:lnSpc>
              <a:spcBef>
                <a:spcPts val="0"/>
              </a:spcBef>
              <a:spcAft>
                <a:spcPts val="0"/>
              </a:spcAft>
              <a:buNone/>
            </a:pPr>
            <a:r>
              <a:rPr lang="en-US" sz="2800">
                <a:solidFill>
                  <a:schemeClr val="dk1"/>
                </a:solidFill>
                <a:latin typeface="Tahoma"/>
                <a:ea typeface="Tahoma"/>
                <a:cs typeface="Tahoma"/>
                <a:sym typeface="Tahoma"/>
              </a:rPr>
              <a:t>05 </a:t>
            </a:r>
            <a:r>
              <a:rPr lang="en-US" sz="2800">
                <a:solidFill>
                  <a:schemeClr val="dk1"/>
                </a:solidFill>
                <a:latin typeface="Tahoma"/>
                <a:ea typeface="Tahoma"/>
                <a:cs typeface="Tahoma"/>
                <a:sym typeface="Tahoma"/>
              </a:rPr>
              <a:t>Time for Action</a:t>
            </a:r>
            <a:endParaRPr sz="2800">
              <a:solidFill>
                <a:schemeClr val="dk1"/>
              </a:solidFill>
              <a:latin typeface="Tahoma"/>
              <a:ea typeface="Tahoma"/>
              <a:cs typeface="Tahoma"/>
              <a:sym typeface="Tahoma"/>
            </a:endParaRPr>
          </a:p>
          <a:p>
            <a:pPr indent="0" lvl="0" marL="0" rtl="0" algn="l">
              <a:lnSpc>
                <a:spcPct val="90000"/>
              </a:lnSpc>
              <a:spcBef>
                <a:spcPts val="0"/>
              </a:spcBef>
              <a:spcAft>
                <a:spcPts val="0"/>
              </a:spcAft>
              <a:buNone/>
            </a:pPr>
            <a:r>
              <a:rPr lang="en-US" sz="2800">
                <a:solidFill>
                  <a:schemeClr val="dk1"/>
                </a:solidFill>
                <a:latin typeface="Tahoma"/>
                <a:ea typeface="Tahoma"/>
                <a:cs typeface="Tahoma"/>
                <a:sym typeface="Tahoma"/>
              </a:rPr>
              <a:t>06 </a:t>
            </a:r>
            <a:r>
              <a:rPr lang="en-US" sz="2800">
                <a:solidFill>
                  <a:schemeClr val="dk1"/>
                </a:solidFill>
                <a:latin typeface="Tahoma"/>
                <a:ea typeface="Tahoma"/>
                <a:cs typeface="Tahoma"/>
                <a:sym typeface="Tahoma"/>
              </a:rPr>
              <a:t>Exploring Experiences</a:t>
            </a:r>
            <a:br>
              <a:rPr lang="en-US" sz="2800">
                <a:solidFill>
                  <a:schemeClr val="lt1"/>
                </a:solidFill>
                <a:latin typeface="Tahoma"/>
                <a:ea typeface="Tahoma"/>
                <a:cs typeface="Tahoma"/>
                <a:sym typeface="Tahoma"/>
              </a:rPr>
            </a:br>
            <a:r>
              <a:rPr lang="en-US" sz="2800">
                <a:solidFill>
                  <a:schemeClr val="dk1"/>
                </a:solidFill>
                <a:latin typeface="Tahoma"/>
                <a:ea typeface="Tahoma"/>
                <a:cs typeface="Tahoma"/>
                <a:sym typeface="Tahoma"/>
              </a:rPr>
              <a:t>07 </a:t>
            </a:r>
            <a:r>
              <a:rPr lang="en-US" sz="2800">
                <a:solidFill>
                  <a:schemeClr val="dk1"/>
                </a:solidFill>
                <a:latin typeface="Tahoma"/>
                <a:ea typeface="Tahoma"/>
                <a:cs typeface="Tahoma"/>
                <a:sym typeface="Tahoma"/>
              </a:rPr>
              <a:t>Identifying Our Strengthens</a:t>
            </a:r>
            <a:endParaRPr sz="2800">
              <a:solidFill>
                <a:schemeClr val="dk1"/>
              </a:solidFill>
              <a:latin typeface="Tahoma"/>
              <a:ea typeface="Tahoma"/>
              <a:cs typeface="Tahoma"/>
              <a:sym typeface="Tahoma"/>
            </a:endParaRPr>
          </a:p>
          <a:p>
            <a:pPr indent="0" lvl="0" marL="0" rtl="0" algn="l">
              <a:lnSpc>
                <a:spcPct val="90000"/>
              </a:lnSpc>
              <a:spcBef>
                <a:spcPts val="0"/>
              </a:spcBef>
              <a:spcAft>
                <a:spcPts val="0"/>
              </a:spcAft>
              <a:buNone/>
            </a:pPr>
            <a:r>
              <a:rPr lang="en-US" sz="2800">
                <a:solidFill>
                  <a:schemeClr val="dk1"/>
                </a:solidFill>
                <a:latin typeface="Tahoma"/>
                <a:ea typeface="Tahoma"/>
                <a:cs typeface="Tahoma"/>
                <a:sym typeface="Tahoma"/>
              </a:rPr>
              <a:t>08 What is an Algorithm?</a:t>
            </a:r>
            <a:endParaRPr sz="2800">
              <a:solidFill>
                <a:schemeClr val="dk1"/>
              </a:solidFill>
              <a:latin typeface="Tahoma"/>
              <a:ea typeface="Tahoma"/>
              <a:cs typeface="Tahoma"/>
              <a:sym typeface="Tahoma"/>
            </a:endParaRPr>
          </a:p>
          <a:p>
            <a:pPr indent="0" lvl="0" marL="0" rtl="0" algn="l">
              <a:lnSpc>
                <a:spcPct val="90000"/>
              </a:lnSpc>
              <a:spcBef>
                <a:spcPts val="0"/>
              </a:spcBef>
              <a:spcAft>
                <a:spcPts val="0"/>
              </a:spcAft>
              <a:buNone/>
            </a:pPr>
            <a:r>
              <a:rPr lang="en-US" sz="2800">
                <a:solidFill>
                  <a:schemeClr val="dk1"/>
                </a:solidFill>
                <a:latin typeface="Tahoma"/>
                <a:ea typeface="Tahoma"/>
                <a:cs typeface="Tahoma"/>
                <a:sym typeface="Tahoma"/>
              </a:rPr>
              <a:t>09 Social Media Algorithm</a:t>
            </a:r>
            <a:endParaRPr sz="2800">
              <a:solidFill>
                <a:schemeClr val="dk1"/>
              </a:solidFill>
              <a:latin typeface="Tahoma"/>
              <a:ea typeface="Tahoma"/>
              <a:cs typeface="Tahoma"/>
              <a:sym typeface="Tahom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descr="A picture containing icon&#10;&#10;Description automatically generated" id="99" name="Google Shape;99;p17"/>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100" name="Google Shape;100;p17"/>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01 </a:t>
            </a:r>
            <a:r>
              <a:rPr b="1" lang="en-US" sz="4400">
                <a:solidFill>
                  <a:schemeClr val="lt1"/>
                </a:solidFill>
                <a:latin typeface="Tahoma"/>
                <a:ea typeface="Tahoma"/>
                <a:cs typeface="Tahoma"/>
                <a:sym typeface="Tahoma"/>
              </a:rPr>
              <a:t>Advocacy and Making Change</a:t>
            </a:r>
            <a:endParaRPr i="0" sz="2200" u="none" cap="none" strike="noStrike">
              <a:solidFill>
                <a:srgbClr val="000000"/>
              </a:solidFill>
              <a:latin typeface="Tahoma"/>
              <a:ea typeface="Tahoma"/>
              <a:cs typeface="Tahoma"/>
              <a:sym typeface="Tahoma"/>
            </a:endParaRPr>
          </a:p>
        </p:txBody>
      </p:sp>
      <p:sp>
        <p:nvSpPr>
          <p:cNvPr id="101" name="Google Shape;101;p17"/>
          <p:cNvSpPr/>
          <p:nvPr/>
        </p:nvSpPr>
        <p:spPr>
          <a:xfrm>
            <a:off x="678900" y="1933375"/>
            <a:ext cx="5248800" cy="2261700"/>
          </a:xfrm>
          <a:prstGeom prst="round2DiagRect">
            <a:avLst>
              <a:gd fmla="val 16667" name="adj1"/>
              <a:gd fmla="val 0" name="adj2"/>
            </a:avLst>
          </a:prstGeom>
          <a:solidFill>
            <a:schemeClr val="lt1"/>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600" u="none" cap="none" strike="noStrike">
                <a:solidFill>
                  <a:srgbClr val="002060"/>
                </a:solidFill>
                <a:latin typeface="Tahoma"/>
                <a:ea typeface="Tahoma"/>
                <a:cs typeface="Tahoma"/>
                <a:sym typeface="Tahoma"/>
              </a:rPr>
              <a:t>What is</a:t>
            </a:r>
            <a:endParaRPr sz="2200">
              <a:latin typeface="Tahoma"/>
              <a:ea typeface="Tahoma"/>
              <a:cs typeface="Tahoma"/>
              <a:sym typeface="Tahoma"/>
            </a:endParaRPr>
          </a:p>
          <a:p>
            <a:pPr indent="0" lvl="0" marL="0" marR="0" rtl="0" algn="ctr">
              <a:lnSpc>
                <a:spcPct val="100000"/>
              </a:lnSpc>
              <a:spcBef>
                <a:spcPts val="0"/>
              </a:spcBef>
              <a:spcAft>
                <a:spcPts val="0"/>
              </a:spcAft>
              <a:buNone/>
            </a:pPr>
            <a:r>
              <a:rPr b="1" i="0" lang="en-US" sz="5200" u="none" cap="none" strike="noStrike">
                <a:solidFill>
                  <a:srgbClr val="002060"/>
                </a:solidFill>
                <a:latin typeface="Tahoma"/>
                <a:ea typeface="Tahoma"/>
                <a:cs typeface="Tahoma"/>
                <a:sym typeface="Tahoma"/>
              </a:rPr>
              <a:t>Advocacy?</a:t>
            </a:r>
            <a:endParaRPr sz="2200">
              <a:latin typeface="Tahoma"/>
              <a:ea typeface="Tahoma"/>
              <a:cs typeface="Tahoma"/>
              <a:sym typeface="Tahoma"/>
            </a:endParaRPr>
          </a:p>
        </p:txBody>
      </p:sp>
      <p:pic>
        <p:nvPicPr>
          <p:cNvPr id="102" name="Google Shape;102;p17"/>
          <p:cNvPicPr preferRelativeResize="0"/>
          <p:nvPr/>
        </p:nvPicPr>
        <p:blipFill rotWithShape="1">
          <a:blip r:embed="rId4">
            <a:alphaModFix/>
          </a:blip>
          <a:srcRect b="0" l="43426" r="0" t="0"/>
          <a:stretch/>
        </p:blipFill>
        <p:spPr>
          <a:xfrm>
            <a:off x="6643425" y="1277138"/>
            <a:ext cx="4869675" cy="430371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descr="A picture containing icon&#10;&#10;Description automatically generated" id="107" name="Google Shape;107;g1709cec2e75_0_15"/>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108" name="Google Shape;108;g1709cec2e75_0_15"/>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01 Advocacy and Making Change</a:t>
            </a:r>
            <a:endParaRPr i="0" sz="2300" u="none" cap="none" strike="noStrike">
              <a:solidFill>
                <a:srgbClr val="000000"/>
              </a:solidFill>
              <a:latin typeface="Tahoma"/>
              <a:ea typeface="Tahoma"/>
              <a:cs typeface="Tahoma"/>
              <a:sym typeface="Tahoma"/>
            </a:endParaRPr>
          </a:p>
        </p:txBody>
      </p:sp>
      <p:sp>
        <p:nvSpPr>
          <p:cNvPr id="109" name="Google Shape;109;g1709cec2e75_0_15"/>
          <p:cNvSpPr/>
          <p:nvPr/>
        </p:nvSpPr>
        <p:spPr>
          <a:xfrm>
            <a:off x="678900" y="1933375"/>
            <a:ext cx="5248800" cy="1940400"/>
          </a:xfrm>
          <a:prstGeom prst="round2DiagRect">
            <a:avLst>
              <a:gd fmla="val 16667" name="adj1"/>
              <a:gd fmla="val 0" name="adj2"/>
            </a:avLst>
          </a:prstGeom>
          <a:solidFill>
            <a:schemeClr val="lt1"/>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000" u="none" cap="none" strike="noStrike">
                <a:solidFill>
                  <a:srgbClr val="002060"/>
                </a:solidFill>
                <a:latin typeface="Tahoma"/>
                <a:ea typeface="Tahoma"/>
                <a:cs typeface="Tahoma"/>
                <a:sym typeface="Tahoma"/>
              </a:rPr>
              <a:t>What is</a:t>
            </a:r>
            <a:endParaRPr sz="1600">
              <a:latin typeface="Tahoma"/>
              <a:ea typeface="Tahoma"/>
              <a:cs typeface="Tahoma"/>
              <a:sym typeface="Tahoma"/>
            </a:endParaRPr>
          </a:p>
          <a:p>
            <a:pPr indent="0" lvl="0" marL="0" marR="0" rtl="0" algn="ctr">
              <a:lnSpc>
                <a:spcPct val="100000"/>
              </a:lnSpc>
              <a:spcBef>
                <a:spcPts val="0"/>
              </a:spcBef>
              <a:spcAft>
                <a:spcPts val="0"/>
              </a:spcAft>
              <a:buNone/>
            </a:pPr>
            <a:r>
              <a:rPr b="1" i="0" lang="en-US" sz="4300" u="none" cap="none" strike="noStrike">
                <a:solidFill>
                  <a:srgbClr val="002060"/>
                </a:solidFill>
                <a:latin typeface="Tahoma"/>
                <a:ea typeface="Tahoma"/>
                <a:cs typeface="Tahoma"/>
                <a:sym typeface="Tahoma"/>
              </a:rPr>
              <a:t>Advocacy?</a:t>
            </a:r>
            <a:endParaRPr sz="1300">
              <a:latin typeface="Tahoma"/>
              <a:ea typeface="Tahoma"/>
              <a:cs typeface="Tahoma"/>
              <a:sym typeface="Tahoma"/>
            </a:endParaRPr>
          </a:p>
        </p:txBody>
      </p:sp>
      <p:sp>
        <p:nvSpPr>
          <p:cNvPr id="110" name="Google Shape;110;g1709cec2e75_0_15"/>
          <p:cNvSpPr txBox="1"/>
          <p:nvPr/>
        </p:nvSpPr>
        <p:spPr>
          <a:xfrm>
            <a:off x="6201400" y="1933375"/>
            <a:ext cx="53118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2800">
                <a:solidFill>
                  <a:srgbClr val="002060"/>
                </a:solidFill>
                <a:latin typeface="Tahoma"/>
                <a:ea typeface="Tahoma"/>
                <a:cs typeface="Tahoma"/>
                <a:sym typeface="Tahoma"/>
              </a:rPr>
              <a:t>The desire to stick up for causes that you believe in and create change</a:t>
            </a:r>
            <a:endParaRPr>
              <a:solidFill>
                <a:srgbClr val="00206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6"/>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01 Advocacy and Making Change</a:t>
            </a:r>
            <a:endParaRPr i="0" sz="2300" u="none" cap="none" strike="noStrike">
              <a:solidFill>
                <a:srgbClr val="000000"/>
              </a:solidFill>
              <a:latin typeface="Tahoma"/>
              <a:ea typeface="Tahoma"/>
              <a:cs typeface="Tahoma"/>
              <a:sym typeface="Tahoma"/>
            </a:endParaRPr>
          </a:p>
        </p:txBody>
      </p:sp>
      <p:sp>
        <p:nvSpPr>
          <p:cNvPr id="116" name="Google Shape;116;p26"/>
          <p:cNvSpPr txBox="1"/>
          <p:nvPr>
            <p:ph type="title"/>
          </p:nvPr>
        </p:nvSpPr>
        <p:spPr>
          <a:xfrm>
            <a:off x="925273" y="2149425"/>
            <a:ext cx="5586300" cy="2611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lang="en-US" sz="3200">
                <a:latin typeface="Tahoma"/>
                <a:ea typeface="Tahoma"/>
                <a:cs typeface="Tahoma"/>
                <a:sym typeface="Tahoma"/>
              </a:rPr>
              <a:t>What if you had to take </a:t>
            </a:r>
            <a:r>
              <a:rPr lang="en-US" sz="3200">
                <a:solidFill>
                  <a:schemeClr val="lt1"/>
                </a:solidFill>
                <a:highlight>
                  <a:srgbClr val="002060"/>
                </a:highlight>
                <a:latin typeface="Tahoma"/>
                <a:ea typeface="Tahoma"/>
                <a:cs typeface="Tahoma"/>
                <a:sym typeface="Tahoma"/>
              </a:rPr>
              <a:t>several buses and long walk </a:t>
            </a:r>
            <a:r>
              <a:rPr lang="en-US" sz="3200">
                <a:latin typeface="Tahoma"/>
                <a:ea typeface="Tahoma"/>
                <a:cs typeface="Tahoma"/>
                <a:sym typeface="Tahoma"/>
              </a:rPr>
              <a:t>to reach the nearest Gebeya?</a:t>
            </a:r>
            <a:endParaRPr sz="3200">
              <a:latin typeface="Tahoma"/>
              <a:ea typeface="Tahoma"/>
              <a:cs typeface="Tahoma"/>
              <a:sym typeface="Tahoma"/>
            </a:endParaRPr>
          </a:p>
        </p:txBody>
      </p:sp>
      <p:pic>
        <p:nvPicPr>
          <p:cNvPr descr="A picture containing icon&#10;&#10;Description automatically generated" id="117" name="Google Shape;117;p26"/>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118" name="Google Shape;118;p26"/>
          <p:cNvSpPr/>
          <p:nvPr/>
        </p:nvSpPr>
        <p:spPr>
          <a:xfrm>
            <a:off x="7006425" y="2979969"/>
            <a:ext cx="4506600" cy="9501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200" u="none" cap="none" strike="noStrike">
                <a:solidFill>
                  <a:schemeClr val="lt1"/>
                </a:solidFill>
                <a:latin typeface="Tahoma"/>
                <a:ea typeface="Tahoma"/>
                <a:cs typeface="Tahoma"/>
                <a:sym typeface="Tahoma"/>
              </a:rPr>
              <a:t>Are there people you might reach out to who can help you?</a:t>
            </a:r>
            <a:endParaRPr sz="1200">
              <a:latin typeface="Tahoma"/>
              <a:ea typeface="Tahoma"/>
              <a:cs typeface="Tahoma"/>
              <a:sym typeface="Tahoma"/>
            </a:endParaRPr>
          </a:p>
        </p:txBody>
      </p:sp>
      <p:sp>
        <p:nvSpPr>
          <p:cNvPr id="119" name="Google Shape;119;p26"/>
          <p:cNvSpPr/>
          <p:nvPr/>
        </p:nvSpPr>
        <p:spPr>
          <a:xfrm>
            <a:off x="7006432" y="1773938"/>
            <a:ext cx="4506600" cy="9501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200" u="none" cap="none" strike="noStrike">
                <a:solidFill>
                  <a:schemeClr val="lt1"/>
                </a:solidFill>
                <a:latin typeface="Tahoma"/>
                <a:ea typeface="Tahoma"/>
                <a:cs typeface="Tahoma"/>
                <a:sym typeface="Tahoma"/>
              </a:rPr>
              <a:t>How might you try to change this?</a:t>
            </a:r>
            <a:endParaRPr sz="1200">
              <a:latin typeface="Tahoma"/>
              <a:ea typeface="Tahoma"/>
              <a:cs typeface="Tahoma"/>
              <a:sym typeface="Tahoma"/>
            </a:endParaRPr>
          </a:p>
        </p:txBody>
      </p:sp>
      <p:sp>
        <p:nvSpPr>
          <p:cNvPr id="120" name="Google Shape;120;p26"/>
          <p:cNvSpPr/>
          <p:nvPr/>
        </p:nvSpPr>
        <p:spPr>
          <a:xfrm>
            <a:off x="7006432" y="4186001"/>
            <a:ext cx="4506600" cy="9501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100" u="none" cap="none" strike="noStrike">
                <a:solidFill>
                  <a:schemeClr val="lt1"/>
                </a:solidFill>
                <a:latin typeface="Tahoma"/>
                <a:ea typeface="Tahoma"/>
                <a:cs typeface="Tahoma"/>
                <a:sym typeface="Tahoma"/>
              </a:rPr>
              <a:t>Maybe you have friends with similar problems. How might you all stand up for yourselves?</a:t>
            </a:r>
            <a:endParaRPr sz="1100">
              <a:latin typeface="Tahoma"/>
              <a:ea typeface="Tahoma"/>
              <a:cs typeface="Tahoma"/>
              <a:sym typeface="Tahom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g1709cec2e75_0_38"/>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01 Advocacy and Making Change</a:t>
            </a:r>
            <a:endParaRPr i="0" sz="2300" u="none" cap="none" strike="noStrike">
              <a:solidFill>
                <a:srgbClr val="000000"/>
              </a:solidFill>
              <a:latin typeface="Tahoma"/>
              <a:ea typeface="Tahoma"/>
              <a:cs typeface="Tahoma"/>
              <a:sym typeface="Tahoma"/>
            </a:endParaRPr>
          </a:p>
        </p:txBody>
      </p:sp>
      <p:sp>
        <p:nvSpPr>
          <p:cNvPr id="126" name="Google Shape;126;g1709cec2e75_0_38"/>
          <p:cNvSpPr txBox="1"/>
          <p:nvPr>
            <p:ph idx="1" type="body"/>
          </p:nvPr>
        </p:nvSpPr>
        <p:spPr>
          <a:xfrm>
            <a:off x="678899" y="1766050"/>
            <a:ext cx="3314700" cy="823800"/>
          </a:xfrm>
          <a:prstGeom prst="rect">
            <a:avLst/>
          </a:prstGeom>
          <a:solidFill>
            <a:srgbClr val="002060"/>
          </a:solidFill>
          <a:ln>
            <a:noFill/>
          </a:ln>
        </p:spPr>
        <p:txBody>
          <a:bodyPr anchorCtr="0" anchor="b" bIns="45700" lIns="91425" spcFirstLastPara="1" rIns="91425" wrap="square" tIns="45700">
            <a:normAutofit/>
          </a:bodyPr>
          <a:lstStyle/>
          <a:p>
            <a:pPr indent="-228600" lvl="0" marL="457200" rtl="0" algn="l">
              <a:lnSpc>
                <a:spcPct val="90000"/>
              </a:lnSpc>
              <a:spcBef>
                <a:spcPts val="1000"/>
              </a:spcBef>
              <a:spcAft>
                <a:spcPts val="0"/>
              </a:spcAft>
              <a:buSzPts val="2400"/>
              <a:buNone/>
            </a:pPr>
            <a:r>
              <a:rPr lang="en-US" sz="3600">
                <a:solidFill>
                  <a:schemeClr val="lt1"/>
                </a:solidFill>
                <a:latin typeface="Tahoma"/>
                <a:ea typeface="Tahoma"/>
                <a:cs typeface="Tahoma"/>
                <a:sym typeface="Tahoma"/>
              </a:rPr>
              <a:t>Activity</a:t>
            </a:r>
            <a:endParaRPr>
              <a:latin typeface="Tahoma"/>
              <a:ea typeface="Tahoma"/>
              <a:cs typeface="Tahoma"/>
              <a:sym typeface="Tahoma"/>
            </a:endParaRPr>
          </a:p>
        </p:txBody>
      </p:sp>
      <p:pic>
        <p:nvPicPr>
          <p:cNvPr descr="A picture containing icon&#10;&#10;Description automatically generated" id="127" name="Google Shape;127;g1709cec2e75_0_38"/>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128" name="Google Shape;128;g1709cec2e75_0_38"/>
          <p:cNvSpPr txBox="1"/>
          <p:nvPr/>
        </p:nvSpPr>
        <p:spPr>
          <a:xfrm>
            <a:off x="678900" y="3017925"/>
            <a:ext cx="6726300" cy="1569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en-US" sz="3200" u="none" cap="none" strike="noStrike">
                <a:solidFill>
                  <a:srgbClr val="000000"/>
                </a:solidFill>
                <a:latin typeface="Tahoma"/>
                <a:ea typeface="Tahoma"/>
                <a:cs typeface="Tahoma"/>
                <a:sym typeface="Tahoma"/>
              </a:rPr>
              <a:t>What issues do you have in your community that are important to you? </a:t>
            </a:r>
            <a:endParaRPr sz="100">
              <a:latin typeface="Tahoma"/>
              <a:ea typeface="Tahoma"/>
              <a:cs typeface="Tahoma"/>
              <a:sym typeface="Tahoma"/>
            </a:endParaRPr>
          </a:p>
        </p:txBody>
      </p:sp>
      <p:sp>
        <p:nvSpPr>
          <p:cNvPr id="129" name="Google Shape;129;g1709cec2e75_0_38"/>
          <p:cNvSpPr/>
          <p:nvPr/>
        </p:nvSpPr>
        <p:spPr>
          <a:xfrm>
            <a:off x="7071602" y="1766871"/>
            <a:ext cx="4441500" cy="14310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000" u="none" cap="none" strike="noStrike">
                <a:solidFill>
                  <a:schemeClr val="lt1"/>
                </a:solidFill>
                <a:latin typeface="Tahoma"/>
                <a:ea typeface="Tahoma"/>
                <a:cs typeface="Tahoma"/>
                <a:sym typeface="Tahoma"/>
              </a:rPr>
              <a:t>Research and identify an aspect if your community that you would like to change.</a:t>
            </a:r>
            <a:endParaRPr>
              <a:latin typeface="Tahoma"/>
              <a:ea typeface="Tahoma"/>
              <a:cs typeface="Tahoma"/>
              <a:sym typeface="Tahoma"/>
            </a:endParaRPr>
          </a:p>
        </p:txBody>
      </p:sp>
      <p:sp>
        <p:nvSpPr>
          <p:cNvPr id="130" name="Google Shape;130;g1709cec2e75_0_38"/>
          <p:cNvSpPr/>
          <p:nvPr/>
        </p:nvSpPr>
        <p:spPr>
          <a:xfrm>
            <a:off x="7071602" y="4407882"/>
            <a:ext cx="4441500" cy="14310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000" u="none" cap="none" strike="noStrike">
                <a:solidFill>
                  <a:schemeClr val="lt1"/>
                </a:solidFill>
                <a:latin typeface="Tahoma"/>
                <a:ea typeface="Tahoma"/>
                <a:cs typeface="Tahoma"/>
                <a:sym typeface="Tahoma"/>
              </a:rPr>
              <a:t>Create a poster to illustrate the problem and/ or solutions.</a:t>
            </a:r>
            <a:endParaRPr>
              <a:latin typeface="Tahoma"/>
              <a:ea typeface="Tahoma"/>
              <a:cs typeface="Tahoma"/>
              <a:sym typeface="Tahoma"/>
            </a:endParaRPr>
          </a:p>
        </p:txBody>
      </p:sp>
      <p:pic>
        <p:nvPicPr>
          <p:cNvPr descr="Neighborhood outline" id="131" name="Google Shape;131;g1709cec2e75_0_38"/>
          <p:cNvPicPr preferRelativeResize="0"/>
          <p:nvPr/>
        </p:nvPicPr>
        <p:blipFill rotWithShape="1">
          <a:blip r:embed="rId4">
            <a:alphaModFix/>
          </a:blip>
          <a:srcRect b="0" l="0" r="0" t="0"/>
          <a:stretch/>
        </p:blipFill>
        <p:spPr>
          <a:xfrm>
            <a:off x="4192650" y="1811349"/>
            <a:ext cx="823800" cy="823800"/>
          </a:xfrm>
          <a:prstGeom prst="rect">
            <a:avLst/>
          </a:prstGeom>
          <a:noFill/>
          <a:ln>
            <a:noFill/>
          </a:ln>
        </p:spPr>
      </p:pic>
      <p:pic>
        <p:nvPicPr>
          <p:cNvPr descr="Clipboard with solid fill" id="132" name="Google Shape;132;g1709cec2e75_0_38"/>
          <p:cNvPicPr preferRelativeResize="0"/>
          <p:nvPr/>
        </p:nvPicPr>
        <p:blipFill rotWithShape="1">
          <a:blip r:embed="rId5">
            <a:alphaModFix/>
          </a:blip>
          <a:srcRect b="0" l="0" r="0" t="0"/>
          <a:stretch/>
        </p:blipFill>
        <p:spPr>
          <a:xfrm>
            <a:off x="8827172" y="3493482"/>
            <a:ext cx="914400" cy="9144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descr="A picture containing icon&#10;&#10;Description automatically generated" id="137" name="Google Shape;137;p51"/>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138" name="Google Shape;138;p51"/>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02 </a:t>
            </a:r>
            <a:r>
              <a:rPr b="1" lang="en-US" sz="4400">
                <a:solidFill>
                  <a:schemeClr val="lt1"/>
                </a:solidFill>
                <a:latin typeface="Tahoma"/>
                <a:ea typeface="Tahoma"/>
                <a:cs typeface="Tahoma"/>
                <a:sym typeface="Tahoma"/>
              </a:rPr>
              <a:t>Building Your Advocacy Network</a:t>
            </a:r>
            <a:endParaRPr i="0" sz="4400" u="none" cap="none" strike="noStrike">
              <a:solidFill>
                <a:srgbClr val="000000"/>
              </a:solidFill>
              <a:latin typeface="Tahoma"/>
              <a:ea typeface="Tahoma"/>
              <a:cs typeface="Tahoma"/>
              <a:sym typeface="Tahoma"/>
            </a:endParaRPr>
          </a:p>
        </p:txBody>
      </p:sp>
      <p:pic>
        <p:nvPicPr>
          <p:cNvPr id="139" name="Google Shape;139;p51"/>
          <p:cNvPicPr preferRelativeResize="0"/>
          <p:nvPr/>
        </p:nvPicPr>
        <p:blipFill>
          <a:blip r:embed="rId4">
            <a:alphaModFix/>
          </a:blip>
          <a:stretch>
            <a:fillRect/>
          </a:stretch>
        </p:blipFill>
        <p:spPr>
          <a:xfrm>
            <a:off x="5117575" y="1004700"/>
            <a:ext cx="6979200" cy="5234400"/>
          </a:xfrm>
          <a:prstGeom prst="rect">
            <a:avLst/>
          </a:prstGeom>
          <a:noFill/>
          <a:ln>
            <a:noFill/>
          </a:ln>
        </p:spPr>
      </p:pic>
      <p:sp>
        <p:nvSpPr>
          <p:cNvPr id="140" name="Google Shape;140;p51"/>
          <p:cNvSpPr txBox="1"/>
          <p:nvPr/>
        </p:nvSpPr>
        <p:spPr>
          <a:xfrm>
            <a:off x="678900" y="2339050"/>
            <a:ext cx="4573800" cy="3218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900"/>
              </a:spcBef>
              <a:spcAft>
                <a:spcPts val="0"/>
              </a:spcAft>
              <a:buNone/>
            </a:pPr>
            <a:r>
              <a:rPr b="1" lang="en-US" sz="2400">
                <a:solidFill>
                  <a:srgbClr val="002060"/>
                </a:solidFill>
                <a:highlight>
                  <a:schemeClr val="lt1"/>
                </a:highlight>
                <a:latin typeface="Tahoma"/>
                <a:ea typeface="Tahoma"/>
                <a:cs typeface="Tahoma"/>
                <a:sym typeface="Tahoma"/>
              </a:rPr>
              <a:t>What is an advocacy network?</a:t>
            </a:r>
            <a:endParaRPr b="1" sz="2400">
              <a:solidFill>
                <a:srgbClr val="002060"/>
              </a:solidFill>
              <a:highlight>
                <a:schemeClr val="lt1"/>
              </a:highlight>
              <a:latin typeface="Tahoma"/>
              <a:ea typeface="Tahoma"/>
              <a:cs typeface="Tahoma"/>
              <a:sym typeface="Tahoma"/>
            </a:endParaRPr>
          </a:p>
          <a:p>
            <a:pPr indent="0" lvl="0" marL="0" rtl="0" algn="l">
              <a:lnSpc>
                <a:spcPct val="115000"/>
              </a:lnSpc>
              <a:spcBef>
                <a:spcPts val="900"/>
              </a:spcBef>
              <a:spcAft>
                <a:spcPts val="0"/>
              </a:spcAft>
              <a:buNone/>
            </a:pPr>
            <a:r>
              <a:rPr lang="en-US" sz="2400">
                <a:solidFill>
                  <a:srgbClr val="002060"/>
                </a:solidFill>
                <a:highlight>
                  <a:schemeClr val="lt1"/>
                </a:highlight>
                <a:latin typeface="Tahoma"/>
                <a:ea typeface="Tahoma"/>
                <a:cs typeface="Tahoma"/>
                <a:sym typeface="Tahoma"/>
              </a:rPr>
              <a:t>A</a:t>
            </a:r>
            <a:r>
              <a:rPr lang="en-US" sz="2400">
                <a:solidFill>
                  <a:srgbClr val="002060"/>
                </a:solidFill>
                <a:highlight>
                  <a:schemeClr val="lt1"/>
                </a:highlight>
                <a:latin typeface="Tahoma"/>
                <a:ea typeface="Tahoma"/>
                <a:cs typeface="Tahoma"/>
                <a:sym typeface="Tahoma"/>
              </a:rPr>
              <a:t>dvocacy networks focus on the mobilization, interpretation, and strategic dissemination of information to change behaviour. </a:t>
            </a:r>
            <a:endParaRPr sz="2400">
              <a:solidFill>
                <a:srgbClr val="002060"/>
              </a:solidFill>
              <a:highlight>
                <a:schemeClr val="lt1"/>
              </a:highlight>
              <a:latin typeface="Tahoma"/>
              <a:ea typeface="Tahoma"/>
              <a:cs typeface="Tahoma"/>
              <a:sym typeface="Tahom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descr="A person using a tablet&#10;&#10;Description automatically generated with low confidence" id="145" name="Google Shape;145;p52"/>
          <p:cNvPicPr preferRelativeResize="0"/>
          <p:nvPr/>
        </p:nvPicPr>
        <p:blipFill rotWithShape="1">
          <a:blip r:embed="rId3">
            <a:alphaModFix/>
          </a:blip>
          <a:srcRect b="0" l="53388" r="0" t="0"/>
          <a:stretch/>
        </p:blipFill>
        <p:spPr>
          <a:xfrm>
            <a:off x="6894475" y="1628100"/>
            <a:ext cx="4618627" cy="4594801"/>
          </a:xfrm>
          <a:prstGeom prst="rect">
            <a:avLst/>
          </a:prstGeom>
          <a:noFill/>
          <a:ln>
            <a:noFill/>
          </a:ln>
        </p:spPr>
      </p:pic>
      <p:pic>
        <p:nvPicPr>
          <p:cNvPr descr="A picture containing icon&#10;&#10;Description automatically generated" id="146" name="Google Shape;146;p52"/>
          <p:cNvPicPr preferRelativeResize="0"/>
          <p:nvPr/>
        </p:nvPicPr>
        <p:blipFill rotWithShape="1">
          <a:blip r:embed="rId4">
            <a:alphaModFix/>
          </a:blip>
          <a:srcRect b="0" l="0" r="0" t="0"/>
          <a:stretch/>
        </p:blipFill>
        <p:spPr>
          <a:xfrm>
            <a:off x="9075661" y="6222889"/>
            <a:ext cx="2685803" cy="550590"/>
          </a:xfrm>
          <a:prstGeom prst="rect">
            <a:avLst/>
          </a:prstGeom>
          <a:noFill/>
          <a:ln>
            <a:noFill/>
          </a:ln>
        </p:spPr>
      </p:pic>
      <p:sp>
        <p:nvSpPr>
          <p:cNvPr id="147" name="Google Shape;147;p52"/>
          <p:cNvSpPr txBox="1"/>
          <p:nvPr/>
        </p:nvSpPr>
        <p:spPr>
          <a:xfrm>
            <a:off x="678900" y="3021475"/>
            <a:ext cx="6069600" cy="15930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i="0" lang="en-US" sz="3900" u="none" cap="none" strike="noStrike">
                <a:solidFill>
                  <a:srgbClr val="000000"/>
                </a:solidFill>
                <a:latin typeface="Tahoma"/>
                <a:ea typeface="Tahoma"/>
                <a:cs typeface="Tahoma"/>
                <a:sym typeface="Tahoma"/>
              </a:rPr>
              <a:t>“It isn’t </a:t>
            </a:r>
            <a:r>
              <a:rPr i="0" lang="en-US" sz="3900" u="none" cap="none" strike="noStrike">
                <a:solidFill>
                  <a:schemeClr val="lt1"/>
                </a:solidFill>
                <a:highlight>
                  <a:srgbClr val="002060"/>
                </a:highlight>
                <a:latin typeface="Tahoma"/>
                <a:ea typeface="Tahoma"/>
                <a:cs typeface="Tahoma"/>
                <a:sym typeface="Tahoma"/>
              </a:rPr>
              <a:t>what</a:t>
            </a:r>
            <a:r>
              <a:rPr i="0" lang="en-US" sz="3900" u="none" cap="none" strike="noStrike">
                <a:solidFill>
                  <a:srgbClr val="000000"/>
                </a:solidFill>
                <a:latin typeface="Tahoma"/>
                <a:ea typeface="Tahoma"/>
                <a:cs typeface="Tahoma"/>
                <a:sym typeface="Tahoma"/>
              </a:rPr>
              <a:t> you know,</a:t>
            </a:r>
            <a:br>
              <a:rPr i="0" lang="en-US" sz="3900" u="none" cap="none" strike="noStrike">
                <a:solidFill>
                  <a:srgbClr val="000000"/>
                </a:solidFill>
                <a:latin typeface="Tahoma"/>
                <a:ea typeface="Tahoma"/>
                <a:cs typeface="Tahoma"/>
                <a:sym typeface="Tahoma"/>
              </a:rPr>
            </a:br>
            <a:r>
              <a:rPr i="0" lang="en-US" sz="3900" u="none" cap="none" strike="noStrike">
                <a:solidFill>
                  <a:srgbClr val="000000"/>
                </a:solidFill>
                <a:latin typeface="Tahoma"/>
                <a:ea typeface="Tahoma"/>
                <a:cs typeface="Tahoma"/>
                <a:sym typeface="Tahoma"/>
              </a:rPr>
              <a:t>It is </a:t>
            </a:r>
            <a:r>
              <a:rPr i="0" lang="en-US" sz="3900" u="none" cap="none" strike="noStrike">
                <a:solidFill>
                  <a:schemeClr val="lt1"/>
                </a:solidFill>
                <a:highlight>
                  <a:srgbClr val="002060"/>
                </a:highlight>
                <a:latin typeface="Tahoma"/>
                <a:ea typeface="Tahoma"/>
                <a:cs typeface="Tahoma"/>
                <a:sym typeface="Tahoma"/>
              </a:rPr>
              <a:t>who</a:t>
            </a:r>
            <a:r>
              <a:rPr i="0" lang="en-US" sz="3900" u="none" cap="none" strike="noStrike">
                <a:solidFill>
                  <a:srgbClr val="000000"/>
                </a:solidFill>
                <a:latin typeface="Tahoma"/>
                <a:ea typeface="Tahoma"/>
                <a:cs typeface="Tahoma"/>
                <a:sym typeface="Tahoma"/>
              </a:rPr>
              <a:t> you know.”</a:t>
            </a:r>
            <a:endParaRPr sz="900">
              <a:latin typeface="Tahoma"/>
              <a:ea typeface="Tahoma"/>
              <a:cs typeface="Tahoma"/>
              <a:sym typeface="Tahoma"/>
            </a:endParaRPr>
          </a:p>
        </p:txBody>
      </p:sp>
      <p:pic>
        <p:nvPicPr>
          <p:cNvPr descr="Lightbulb with solid fill" id="148" name="Google Shape;148;p52"/>
          <p:cNvPicPr preferRelativeResize="0"/>
          <p:nvPr/>
        </p:nvPicPr>
        <p:blipFill rotWithShape="1">
          <a:blip r:embed="rId5">
            <a:alphaModFix/>
          </a:blip>
          <a:srcRect b="0" l="0" r="0" t="0"/>
          <a:stretch/>
        </p:blipFill>
        <p:spPr>
          <a:xfrm>
            <a:off x="1241835" y="1961157"/>
            <a:ext cx="914400" cy="914400"/>
          </a:xfrm>
          <a:prstGeom prst="rect">
            <a:avLst/>
          </a:prstGeom>
          <a:noFill/>
          <a:ln>
            <a:noFill/>
          </a:ln>
        </p:spPr>
      </p:pic>
      <p:sp>
        <p:nvSpPr>
          <p:cNvPr id="149" name="Google Shape;149;p52"/>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02 Building Your Advocacy Network</a:t>
            </a:r>
            <a:endParaRPr i="0" sz="2300" u="none" cap="none" strike="noStrike">
              <a:solidFill>
                <a:srgbClr val="000000"/>
              </a:solidFill>
              <a:latin typeface="Tahoma"/>
              <a:ea typeface="Tahoma"/>
              <a:cs typeface="Tahoma"/>
              <a:sym typeface="Tahom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53"/>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02 Building Your Advocacy Network</a:t>
            </a:r>
            <a:endParaRPr i="0" sz="2300" u="none" cap="none" strike="noStrike">
              <a:solidFill>
                <a:srgbClr val="000000"/>
              </a:solidFill>
              <a:latin typeface="Tahoma"/>
              <a:ea typeface="Tahoma"/>
              <a:cs typeface="Tahoma"/>
              <a:sym typeface="Tahoma"/>
            </a:endParaRPr>
          </a:p>
        </p:txBody>
      </p:sp>
      <p:sp>
        <p:nvSpPr>
          <p:cNvPr id="155" name="Google Shape;155;p53"/>
          <p:cNvSpPr txBox="1"/>
          <p:nvPr>
            <p:ph idx="1" type="body"/>
          </p:nvPr>
        </p:nvSpPr>
        <p:spPr>
          <a:xfrm>
            <a:off x="678899" y="1724238"/>
            <a:ext cx="3314700" cy="823800"/>
          </a:xfrm>
          <a:prstGeom prst="rect">
            <a:avLst/>
          </a:prstGeom>
          <a:solidFill>
            <a:srgbClr val="002060"/>
          </a:solidFill>
          <a:ln>
            <a:noFill/>
          </a:ln>
        </p:spPr>
        <p:txBody>
          <a:bodyPr anchorCtr="0" anchor="b" bIns="45700" lIns="91425" spcFirstLastPara="1" rIns="91425" wrap="square" tIns="45700">
            <a:normAutofit/>
          </a:bodyPr>
          <a:lstStyle/>
          <a:p>
            <a:pPr indent="0" lvl="0" marL="228600" rtl="0" algn="l">
              <a:lnSpc>
                <a:spcPct val="90000"/>
              </a:lnSpc>
              <a:spcBef>
                <a:spcPts val="1000"/>
              </a:spcBef>
              <a:spcAft>
                <a:spcPts val="0"/>
              </a:spcAft>
              <a:buSzPts val="2400"/>
              <a:buNone/>
            </a:pPr>
            <a:r>
              <a:rPr lang="en-US" sz="3600">
                <a:solidFill>
                  <a:schemeClr val="lt1"/>
                </a:solidFill>
                <a:latin typeface="Tahoma"/>
                <a:ea typeface="Tahoma"/>
                <a:cs typeface="Tahoma"/>
                <a:sym typeface="Tahoma"/>
              </a:rPr>
              <a:t>Activity</a:t>
            </a:r>
            <a:endParaRPr>
              <a:latin typeface="Tahoma"/>
              <a:ea typeface="Tahoma"/>
              <a:cs typeface="Tahoma"/>
              <a:sym typeface="Tahoma"/>
            </a:endParaRPr>
          </a:p>
        </p:txBody>
      </p:sp>
      <p:pic>
        <p:nvPicPr>
          <p:cNvPr descr="A picture containing icon&#10;&#10;Description automatically generated" id="156" name="Google Shape;156;p53"/>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157" name="Google Shape;157;p53"/>
          <p:cNvSpPr txBox="1"/>
          <p:nvPr/>
        </p:nvSpPr>
        <p:spPr>
          <a:xfrm>
            <a:off x="678900" y="2644175"/>
            <a:ext cx="5741400" cy="1416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en-US" sz="4300" u="none" cap="none" strike="noStrike">
                <a:solidFill>
                  <a:srgbClr val="000000"/>
                </a:solidFill>
                <a:latin typeface="Tahoma"/>
                <a:ea typeface="Tahoma"/>
                <a:cs typeface="Tahoma"/>
                <a:sym typeface="Tahoma"/>
              </a:rPr>
              <a:t>What causes do you care about? </a:t>
            </a:r>
            <a:endParaRPr sz="900">
              <a:latin typeface="Tahoma"/>
              <a:ea typeface="Tahoma"/>
              <a:cs typeface="Tahoma"/>
              <a:sym typeface="Tahoma"/>
            </a:endParaRPr>
          </a:p>
        </p:txBody>
      </p:sp>
      <p:sp>
        <p:nvSpPr>
          <p:cNvPr id="158" name="Google Shape;158;p53"/>
          <p:cNvSpPr/>
          <p:nvPr/>
        </p:nvSpPr>
        <p:spPr>
          <a:xfrm>
            <a:off x="6912425" y="1628100"/>
            <a:ext cx="4441500" cy="11658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000" u="none" cap="none" strike="noStrike">
                <a:solidFill>
                  <a:schemeClr val="lt1"/>
                </a:solidFill>
                <a:latin typeface="Tahoma"/>
                <a:ea typeface="Tahoma"/>
                <a:cs typeface="Tahoma"/>
                <a:sym typeface="Tahoma"/>
              </a:rPr>
              <a:t>What is the main message of the campaign?</a:t>
            </a:r>
            <a:endParaRPr>
              <a:latin typeface="Tahoma"/>
              <a:ea typeface="Tahoma"/>
              <a:cs typeface="Tahoma"/>
              <a:sym typeface="Tahoma"/>
            </a:endParaRPr>
          </a:p>
        </p:txBody>
      </p:sp>
      <p:sp>
        <p:nvSpPr>
          <p:cNvPr id="159" name="Google Shape;159;p53"/>
          <p:cNvSpPr/>
          <p:nvPr/>
        </p:nvSpPr>
        <p:spPr>
          <a:xfrm>
            <a:off x="6912426" y="4853128"/>
            <a:ext cx="4441500" cy="11658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000" u="none" cap="none" strike="noStrike">
                <a:solidFill>
                  <a:schemeClr val="lt1"/>
                </a:solidFill>
                <a:latin typeface="Tahoma"/>
                <a:ea typeface="Tahoma"/>
                <a:cs typeface="Tahoma"/>
                <a:sym typeface="Tahoma"/>
              </a:rPr>
              <a:t>Who is the intended audience? Did your campaign reach its intended audience?</a:t>
            </a:r>
            <a:endParaRPr>
              <a:latin typeface="Tahoma"/>
              <a:ea typeface="Tahoma"/>
              <a:cs typeface="Tahoma"/>
              <a:sym typeface="Tahoma"/>
            </a:endParaRPr>
          </a:p>
        </p:txBody>
      </p:sp>
      <p:sp>
        <p:nvSpPr>
          <p:cNvPr id="160" name="Google Shape;160;p53"/>
          <p:cNvSpPr/>
          <p:nvPr/>
        </p:nvSpPr>
        <p:spPr>
          <a:xfrm>
            <a:off x="6912425" y="3240613"/>
            <a:ext cx="4441500" cy="11658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000" u="none" cap="none" strike="noStrike">
                <a:solidFill>
                  <a:schemeClr val="lt1"/>
                </a:solidFill>
                <a:latin typeface="Tahoma"/>
                <a:ea typeface="Tahoma"/>
                <a:cs typeface="Tahoma"/>
                <a:sym typeface="Tahoma"/>
              </a:rPr>
              <a:t>What platform is the most effective?</a:t>
            </a:r>
            <a:endParaRPr>
              <a:latin typeface="Tahoma"/>
              <a:ea typeface="Tahoma"/>
              <a:cs typeface="Tahoma"/>
              <a:sym typeface="Tahom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descr="A picture containing icon&#10;&#10;Description automatically generated" id="165" name="Google Shape;165;p54"/>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166" name="Google Shape;166;p54"/>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03 </a:t>
            </a:r>
            <a:r>
              <a:rPr b="1" lang="en-US" sz="4400">
                <a:solidFill>
                  <a:schemeClr val="lt1"/>
                </a:solidFill>
                <a:latin typeface="Tahoma"/>
                <a:ea typeface="Tahoma"/>
                <a:cs typeface="Tahoma"/>
                <a:sym typeface="Tahoma"/>
              </a:rPr>
              <a:t>Raising Awareness Through Media</a:t>
            </a:r>
            <a:endParaRPr i="0" sz="4400" u="none" cap="none" strike="noStrike">
              <a:solidFill>
                <a:srgbClr val="000000"/>
              </a:solidFill>
              <a:latin typeface="Tahoma"/>
              <a:ea typeface="Tahoma"/>
              <a:cs typeface="Tahoma"/>
              <a:sym typeface="Tahoma"/>
            </a:endParaRPr>
          </a:p>
        </p:txBody>
      </p:sp>
      <p:pic>
        <p:nvPicPr>
          <p:cNvPr id="167" name="Google Shape;167;p54"/>
          <p:cNvPicPr preferRelativeResize="0"/>
          <p:nvPr/>
        </p:nvPicPr>
        <p:blipFill>
          <a:blip r:embed="rId4">
            <a:alphaModFix/>
          </a:blip>
          <a:stretch>
            <a:fillRect/>
          </a:stretch>
        </p:blipFill>
        <p:spPr>
          <a:xfrm>
            <a:off x="6274350" y="998925"/>
            <a:ext cx="5238749" cy="3980426"/>
          </a:xfrm>
          <a:prstGeom prst="rect">
            <a:avLst/>
          </a:prstGeom>
          <a:noFill/>
          <a:ln>
            <a:noFill/>
          </a:ln>
        </p:spPr>
      </p:pic>
      <p:sp>
        <p:nvSpPr>
          <p:cNvPr id="168" name="Google Shape;168;p54"/>
          <p:cNvSpPr txBox="1"/>
          <p:nvPr/>
        </p:nvSpPr>
        <p:spPr>
          <a:xfrm>
            <a:off x="678900" y="1969850"/>
            <a:ext cx="5486100" cy="320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800">
                <a:solidFill>
                  <a:srgbClr val="002060"/>
                </a:solidFill>
                <a:highlight>
                  <a:schemeClr val="lt1"/>
                </a:highlight>
                <a:latin typeface="Tahoma"/>
                <a:ea typeface="Tahoma"/>
                <a:cs typeface="Tahoma"/>
                <a:sym typeface="Tahoma"/>
              </a:rPr>
              <a:t>Social media gives its users the power to build communities around a cause and encourage supporters to take action. This is done by sharing images, stories, and videos to raise awareness and facilitate discussion.</a:t>
            </a:r>
            <a:endParaRPr sz="3000">
              <a:solidFill>
                <a:srgbClr val="002060"/>
              </a:solidFill>
              <a:highlight>
                <a:schemeClr val="lt1"/>
              </a:highlight>
              <a:latin typeface="Tahoma"/>
              <a:ea typeface="Tahoma"/>
              <a:cs typeface="Tahoma"/>
              <a:sym typeface="Tahom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55"/>
          <p:cNvSpPr txBox="1"/>
          <p:nvPr/>
        </p:nvSpPr>
        <p:spPr>
          <a:xfrm>
            <a:off x="678900" y="2728650"/>
            <a:ext cx="5442600" cy="1400700"/>
          </a:xfrm>
          <a:prstGeom prst="rect">
            <a:avLst/>
          </a:prstGeom>
          <a:solidFill>
            <a:srgbClr val="002060"/>
          </a:solidFill>
          <a:ln>
            <a:noFill/>
          </a:ln>
        </p:spPr>
        <p:txBody>
          <a:bodyPr anchorCtr="0" anchor="t" bIns="22850" lIns="45700" spcFirstLastPara="1" rIns="45700" wrap="square" tIns="22850">
            <a:spAutoFit/>
          </a:bodyPr>
          <a:lstStyle/>
          <a:p>
            <a:pPr indent="0" lvl="0" marL="0" marR="0" rtl="0" algn="ctr">
              <a:lnSpc>
                <a:spcPct val="100000"/>
              </a:lnSpc>
              <a:spcBef>
                <a:spcPts val="0"/>
              </a:spcBef>
              <a:spcAft>
                <a:spcPts val="0"/>
              </a:spcAft>
              <a:buNone/>
            </a:pPr>
            <a:r>
              <a:rPr i="0" lang="en-US" sz="4400" u="none" cap="none" strike="noStrike">
                <a:solidFill>
                  <a:schemeClr val="lt1"/>
                </a:solidFill>
                <a:latin typeface="Tahoma"/>
                <a:ea typeface="Tahoma"/>
                <a:cs typeface="Tahoma"/>
                <a:sym typeface="Tahoma"/>
              </a:rPr>
              <a:t>Using Media for Change</a:t>
            </a:r>
            <a:endParaRPr i="0" sz="700" u="none" cap="none" strike="noStrike">
              <a:solidFill>
                <a:schemeClr val="lt1"/>
              </a:solidFill>
              <a:latin typeface="Tahoma"/>
              <a:ea typeface="Tahoma"/>
              <a:cs typeface="Tahoma"/>
              <a:sym typeface="Tahoma"/>
            </a:endParaRPr>
          </a:p>
        </p:txBody>
      </p:sp>
      <p:pic>
        <p:nvPicPr>
          <p:cNvPr descr="A picture containing icon&#10;&#10;Description automatically generated" id="174" name="Google Shape;174;p55"/>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175" name="Google Shape;175;p55"/>
          <p:cNvSpPr/>
          <p:nvPr/>
        </p:nvSpPr>
        <p:spPr>
          <a:xfrm>
            <a:off x="7041900" y="1290575"/>
            <a:ext cx="4471200" cy="1115700"/>
          </a:xfrm>
          <a:prstGeom prst="roundRect">
            <a:avLst>
              <a:gd fmla="val 16667" name="adj"/>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1800" u="none" cap="none" strike="noStrike">
                <a:solidFill>
                  <a:schemeClr val="lt1"/>
                </a:solidFill>
                <a:latin typeface="Tahoma"/>
                <a:ea typeface="Tahoma"/>
                <a:cs typeface="Tahoma"/>
                <a:sym typeface="Tahoma"/>
              </a:rPr>
              <a:t>Marcus cooks shares recipes and healthy eating on Instagram</a:t>
            </a:r>
            <a:endParaRPr sz="800">
              <a:latin typeface="Tahoma"/>
              <a:ea typeface="Tahoma"/>
              <a:cs typeface="Tahoma"/>
              <a:sym typeface="Tahoma"/>
            </a:endParaRPr>
          </a:p>
        </p:txBody>
      </p:sp>
      <p:sp>
        <p:nvSpPr>
          <p:cNvPr id="176" name="Google Shape;176;p55"/>
          <p:cNvSpPr/>
          <p:nvPr/>
        </p:nvSpPr>
        <p:spPr>
          <a:xfrm>
            <a:off x="7041900" y="2510351"/>
            <a:ext cx="4471200" cy="1115700"/>
          </a:xfrm>
          <a:prstGeom prst="roundRect">
            <a:avLst>
              <a:gd fmla="val 16667" name="adj"/>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1800" u="none" cap="none" strike="noStrike">
                <a:solidFill>
                  <a:schemeClr val="lt1"/>
                </a:solidFill>
                <a:latin typeface="Tahoma"/>
                <a:ea typeface="Tahoma"/>
                <a:cs typeface="Tahoma"/>
                <a:sym typeface="Tahoma"/>
              </a:rPr>
              <a:t>Dawit Dreams shares motivational content on YouTube and Instagram</a:t>
            </a:r>
            <a:endParaRPr sz="1800">
              <a:latin typeface="Tahoma"/>
              <a:ea typeface="Tahoma"/>
              <a:cs typeface="Tahoma"/>
              <a:sym typeface="Tahoma"/>
            </a:endParaRPr>
          </a:p>
        </p:txBody>
      </p:sp>
      <p:sp>
        <p:nvSpPr>
          <p:cNvPr id="177" name="Google Shape;177;p55"/>
          <p:cNvSpPr/>
          <p:nvPr/>
        </p:nvSpPr>
        <p:spPr>
          <a:xfrm>
            <a:off x="7041900" y="3730125"/>
            <a:ext cx="4471200" cy="1115700"/>
          </a:xfrm>
          <a:prstGeom prst="roundRect">
            <a:avLst>
              <a:gd fmla="val 16667" name="adj"/>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1800" u="none" cap="none" strike="noStrike">
                <a:solidFill>
                  <a:schemeClr val="lt1"/>
                </a:solidFill>
                <a:latin typeface="Tahoma"/>
                <a:ea typeface="Tahoma"/>
                <a:cs typeface="Tahoma"/>
                <a:sym typeface="Tahoma"/>
              </a:rPr>
              <a:t>Comedian Eshetu shares funny content on YouTube for children</a:t>
            </a:r>
            <a:endParaRPr sz="1800">
              <a:latin typeface="Tahoma"/>
              <a:ea typeface="Tahoma"/>
              <a:cs typeface="Tahoma"/>
              <a:sym typeface="Tahoma"/>
            </a:endParaRPr>
          </a:p>
        </p:txBody>
      </p:sp>
      <p:sp>
        <p:nvSpPr>
          <p:cNvPr id="178" name="Google Shape;178;p55"/>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03 Raising Awareness Through Media</a:t>
            </a:r>
            <a:endParaRPr i="0" sz="2300" u="none" cap="none" strike="noStrike">
              <a:solidFill>
                <a:srgbClr val="000000"/>
              </a:solidFill>
              <a:latin typeface="Tahoma"/>
              <a:ea typeface="Tahoma"/>
              <a:cs typeface="Tahoma"/>
              <a:sym typeface="Tahoma"/>
            </a:endParaRPr>
          </a:p>
        </p:txBody>
      </p:sp>
      <p:sp>
        <p:nvSpPr>
          <p:cNvPr id="179" name="Google Shape;179;p55"/>
          <p:cNvSpPr/>
          <p:nvPr/>
        </p:nvSpPr>
        <p:spPr>
          <a:xfrm>
            <a:off x="7041900" y="4949900"/>
            <a:ext cx="4471200" cy="1115700"/>
          </a:xfrm>
          <a:prstGeom prst="roundRect">
            <a:avLst>
              <a:gd fmla="val 16667" name="adj"/>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1800">
                <a:solidFill>
                  <a:schemeClr val="lt1"/>
                </a:solidFill>
                <a:highlight>
                  <a:srgbClr val="002060"/>
                </a:highlight>
                <a:latin typeface="Tahoma"/>
                <a:ea typeface="Tahoma"/>
                <a:cs typeface="Tahoma"/>
                <a:sym typeface="Tahoma"/>
              </a:rPr>
              <a:t>MERI Podcast shares content on the entrepreneurship landscape in Ethiopia </a:t>
            </a:r>
            <a:endParaRPr sz="1300">
              <a:latin typeface="Tahoma"/>
              <a:ea typeface="Tahoma"/>
              <a:cs typeface="Tahoma"/>
              <a:sym typeface="Tahom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pic>
        <p:nvPicPr>
          <p:cNvPr descr="A picture containing icon&#10;&#10;Description automatically generated" id="184" name="Google Shape;184;p56"/>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185" name="Google Shape;185;p56"/>
          <p:cNvSpPr txBox="1"/>
          <p:nvPr/>
        </p:nvSpPr>
        <p:spPr>
          <a:xfrm>
            <a:off x="0" y="2830286"/>
            <a:ext cx="12192000" cy="25551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800"/>
              <a:buFont typeface="Arial"/>
              <a:buNone/>
            </a:pPr>
            <a:r>
              <a:t/>
            </a:r>
            <a:endParaRPr i="0" sz="4000" u="none" cap="none" strike="noStrike">
              <a:solidFill>
                <a:schemeClr val="lt1"/>
              </a:solidFill>
              <a:latin typeface="Tahoma"/>
              <a:ea typeface="Tahoma"/>
              <a:cs typeface="Tahoma"/>
              <a:sym typeface="Tahoma"/>
            </a:endParaRPr>
          </a:p>
          <a:p>
            <a:pPr indent="0" lvl="0" marL="0" marR="0" rtl="0" algn="ctr">
              <a:lnSpc>
                <a:spcPct val="100000"/>
              </a:lnSpc>
              <a:spcBef>
                <a:spcPts val="0"/>
              </a:spcBef>
              <a:spcAft>
                <a:spcPts val="0"/>
              </a:spcAft>
              <a:buClr>
                <a:srgbClr val="000000"/>
              </a:buClr>
              <a:buSzPts val="8800"/>
              <a:buFont typeface="Arial"/>
              <a:buNone/>
            </a:pPr>
            <a:r>
              <a:t/>
            </a:r>
            <a:endParaRPr i="0" sz="4000" u="none" cap="none" strike="noStrike">
              <a:solidFill>
                <a:schemeClr val="lt1"/>
              </a:solidFill>
              <a:latin typeface="Tahoma"/>
              <a:ea typeface="Tahoma"/>
              <a:cs typeface="Tahoma"/>
              <a:sym typeface="Tahoma"/>
            </a:endParaRPr>
          </a:p>
          <a:p>
            <a:pPr indent="0" lvl="0" marL="0" marR="0" rtl="0" algn="ctr">
              <a:lnSpc>
                <a:spcPct val="100000"/>
              </a:lnSpc>
              <a:spcBef>
                <a:spcPts val="0"/>
              </a:spcBef>
              <a:spcAft>
                <a:spcPts val="0"/>
              </a:spcAft>
              <a:buClr>
                <a:srgbClr val="000000"/>
              </a:buClr>
              <a:buSzPts val="8800"/>
              <a:buFont typeface="Arial"/>
              <a:buNone/>
            </a:pPr>
            <a:r>
              <a:rPr i="0" lang="en-US" sz="4000" u="none" cap="none" strike="noStrike">
                <a:solidFill>
                  <a:schemeClr val="lt1"/>
                </a:solidFill>
                <a:latin typeface="Tahoma"/>
                <a:ea typeface="Tahoma"/>
                <a:cs typeface="Tahoma"/>
                <a:sym typeface="Tahoma"/>
              </a:rPr>
              <a:t>As advocates for change, media of all sorts can be a powerful tools for achieving </a:t>
            </a:r>
            <a:r>
              <a:rPr lang="en-US" sz="4000">
                <a:solidFill>
                  <a:schemeClr val="lt1"/>
                </a:solidFill>
                <a:latin typeface="Tahoma"/>
                <a:ea typeface="Tahoma"/>
                <a:cs typeface="Tahoma"/>
                <a:sym typeface="Tahoma"/>
              </a:rPr>
              <a:t>our</a:t>
            </a:r>
            <a:r>
              <a:rPr i="0" lang="en-US" sz="4000" u="none" cap="none" strike="noStrike">
                <a:solidFill>
                  <a:schemeClr val="lt1"/>
                </a:solidFill>
                <a:latin typeface="Tahoma"/>
                <a:ea typeface="Tahoma"/>
                <a:cs typeface="Tahoma"/>
                <a:sym typeface="Tahoma"/>
              </a:rPr>
              <a:t> goals.</a:t>
            </a:r>
            <a:endParaRPr b="1" i="0" sz="4800" u="none" cap="none" strike="noStrike">
              <a:solidFill>
                <a:schemeClr val="lt1"/>
              </a:solidFill>
              <a:latin typeface="Tahoma"/>
              <a:ea typeface="Tahoma"/>
              <a:cs typeface="Tahoma"/>
              <a:sym typeface="Tahoma"/>
            </a:endParaRPr>
          </a:p>
        </p:txBody>
      </p:sp>
      <p:pic>
        <p:nvPicPr>
          <p:cNvPr descr="Megaphone1 with solid fill" id="186" name="Google Shape;186;p56"/>
          <p:cNvPicPr preferRelativeResize="0"/>
          <p:nvPr/>
        </p:nvPicPr>
        <p:blipFill rotWithShape="1">
          <a:blip r:embed="rId4">
            <a:alphaModFix/>
          </a:blip>
          <a:srcRect b="0" l="0" r="0" t="0"/>
          <a:stretch/>
        </p:blipFill>
        <p:spPr>
          <a:xfrm>
            <a:off x="5510893" y="2937325"/>
            <a:ext cx="1170213" cy="1170213"/>
          </a:xfrm>
          <a:prstGeom prst="rect">
            <a:avLst/>
          </a:prstGeom>
          <a:noFill/>
          <a:ln>
            <a:noFill/>
          </a:ln>
        </p:spPr>
      </p:pic>
      <p:sp>
        <p:nvSpPr>
          <p:cNvPr id="187" name="Google Shape;187;p56"/>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03 Raising Awareness Through Media</a:t>
            </a:r>
            <a:endParaRPr i="0" sz="2300" u="none" cap="none" strike="noStrike">
              <a:solidFill>
                <a:srgbClr val="000000"/>
              </a:solidFill>
              <a:latin typeface="Tahoma"/>
              <a:ea typeface="Tahoma"/>
              <a:cs typeface="Tahoma"/>
              <a:sym typeface="Tahom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57"/>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03 Raising Awareness Through Media</a:t>
            </a:r>
            <a:endParaRPr i="0" sz="2300" u="none" cap="none" strike="noStrike">
              <a:solidFill>
                <a:srgbClr val="000000"/>
              </a:solidFill>
              <a:latin typeface="Tahoma"/>
              <a:ea typeface="Tahoma"/>
              <a:cs typeface="Tahoma"/>
              <a:sym typeface="Tahoma"/>
            </a:endParaRPr>
          </a:p>
        </p:txBody>
      </p:sp>
      <p:sp>
        <p:nvSpPr>
          <p:cNvPr id="193" name="Google Shape;193;p57"/>
          <p:cNvSpPr txBox="1"/>
          <p:nvPr>
            <p:ph idx="1" type="body"/>
          </p:nvPr>
        </p:nvSpPr>
        <p:spPr>
          <a:xfrm>
            <a:off x="678899" y="1724238"/>
            <a:ext cx="3314700" cy="823800"/>
          </a:xfrm>
          <a:prstGeom prst="rect">
            <a:avLst/>
          </a:prstGeom>
          <a:solidFill>
            <a:srgbClr val="002060"/>
          </a:solidFill>
          <a:ln>
            <a:noFill/>
          </a:ln>
        </p:spPr>
        <p:txBody>
          <a:bodyPr anchorCtr="0" anchor="b" bIns="45700" lIns="91425" spcFirstLastPara="1" rIns="91425" wrap="square" tIns="45700">
            <a:normAutofit/>
          </a:bodyPr>
          <a:lstStyle/>
          <a:p>
            <a:pPr indent="-228600" lvl="0" marL="457200" rtl="0" algn="l">
              <a:lnSpc>
                <a:spcPct val="90000"/>
              </a:lnSpc>
              <a:spcBef>
                <a:spcPts val="1000"/>
              </a:spcBef>
              <a:spcAft>
                <a:spcPts val="0"/>
              </a:spcAft>
              <a:buSzPts val="2400"/>
              <a:buNone/>
            </a:pPr>
            <a:r>
              <a:rPr lang="en-US" sz="3600">
                <a:solidFill>
                  <a:schemeClr val="lt1"/>
                </a:solidFill>
                <a:latin typeface="Tahoma"/>
                <a:ea typeface="Tahoma"/>
                <a:cs typeface="Tahoma"/>
                <a:sym typeface="Tahoma"/>
              </a:rPr>
              <a:t>Activity</a:t>
            </a:r>
            <a:endParaRPr>
              <a:latin typeface="Tahoma"/>
              <a:ea typeface="Tahoma"/>
              <a:cs typeface="Tahoma"/>
              <a:sym typeface="Tahoma"/>
            </a:endParaRPr>
          </a:p>
        </p:txBody>
      </p:sp>
      <p:pic>
        <p:nvPicPr>
          <p:cNvPr descr="A picture containing icon&#10;&#10;Description automatically generated" id="194" name="Google Shape;194;p57"/>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195" name="Google Shape;195;p57"/>
          <p:cNvSpPr txBox="1"/>
          <p:nvPr/>
        </p:nvSpPr>
        <p:spPr>
          <a:xfrm>
            <a:off x="678900" y="2644175"/>
            <a:ext cx="5631900" cy="1708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en-US" sz="3500" u="none" cap="none" strike="noStrike">
                <a:solidFill>
                  <a:srgbClr val="000000"/>
                </a:solidFill>
                <a:latin typeface="Tahoma"/>
                <a:ea typeface="Tahoma"/>
                <a:cs typeface="Tahoma"/>
                <a:sym typeface="Tahoma"/>
              </a:rPr>
              <a:t>Create your own media content to raise awareness around your cause </a:t>
            </a:r>
            <a:endParaRPr sz="100">
              <a:latin typeface="Tahoma"/>
              <a:ea typeface="Tahoma"/>
              <a:cs typeface="Tahoma"/>
              <a:sym typeface="Tahoma"/>
            </a:endParaRPr>
          </a:p>
        </p:txBody>
      </p:sp>
      <p:sp>
        <p:nvSpPr>
          <p:cNvPr id="196" name="Google Shape;196;p57"/>
          <p:cNvSpPr/>
          <p:nvPr/>
        </p:nvSpPr>
        <p:spPr>
          <a:xfrm>
            <a:off x="6889452" y="1628099"/>
            <a:ext cx="4218300" cy="11937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800" u="none" cap="none" strike="noStrike">
                <a:solidFill>
                  <a:schemeClr val="dk1"/>
                </a:solidFill>
                <a:latin typeface="Tahoma"/>
                <a:ea typeface="Tahoma"/>
                <a:cs typeface="Tahoma"/>
                <a:sym typeface="Tahoma"/>
              </a:rPr>
              <a:t>An Image</a:t>
            </a:r>
            <a:endParaRPr>
              <a:latin typeface="Tahoma"/>
              <a:ea typeface="Tahoma"/>
              <a:cs typeface="Tahoma"/>
              <a:sym typeface="Tahoma"/>
            </a:endParaRPr>
          </a:p>
        </p:txBody>
      </p:sp>
      <p:sp>
        <p:nvSpPr>
          <p:cNvPr id="197" name="Google Shape;197;p57"/>
          <p:cNvSpPr/>
          <p:nvPr/>
        </p:nvSpPr>
        <p:spPr>
          <a:xfrm>
            <a:off x="6889453" y="4929980"/>
            <a:ext cx="4218300" cy="11937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800" u="none" cap="none" strike="noStrike">
                <a:solidFill>
                  <a:schemeClr val="dk1"/>
                </a:solidFill>
                <a:latin typeface="Tahoma"/>
                <a:ea typeface="Tahoma"/>
                <a:cs typeface="Tahoma"/>
                <a:sym typeface="Tahoma"/>
              </a:rPr>
              <a:t>A video Idea</a:t>
            </a:r>
            <a:endParaRPr>
              <a:latin typeface="Tahoma"/>
              <a:ea typeface="Tahoma"/>
              <a:cs typeface="Tahoma"/>
              <a:sym typeface="Tahoma"/>
            </a:endParaRPr>
          </a:p>
        </p:txBody>
      </p:sp>
      <p:sp>
        <p:nvSpPr>
          <p:cNvPr id="198" name="Google Shape;198;p57"/>
          <p:cNvSpPr/>
          <p:nvPr/>
        </p:nvSpPr>
        <p:spPr>
          <a:xfrm>
            <a:off x="6889452" y="3279039"/>
            <a:ext cx="4218300" cy="11937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800" u="none" cap="none" strike="noStrike">
                <a:solidFill>
                  <a:schemeClr val="dk1"/>
                </a:solidFill>
                <a:latin typeface="Tahoma"/>
                <a:ea typeface="Tahoma"/>
                <a:cs typeface="Tahoma"/>
                <a:sym typeface="Tahoma"/>
              </a:rPr>
              <a:t>A Text Post</a:t>
            </a:r>
            <a:endParaRPr>
              <a:latin typeface="Tahoma"/>
              <a:ea typeface="Tahoma"/>
              <a:cs typeface="Tahoma"/>
              <a:sym typeface="Tahoma"/>
            </a:endParaRPr>
          </a:p>
        </p:txBody>
      </p:sp>
      <p:pic>
        <p:nvPicPr>
          <p:cNvPr descr="Images with solid fill" id="199" name="Google Shape;199;p57"/>
          <p:cNvPicPr preferRelativeResize="0"/>
          <p:nvPr/>
        </p:nvPicPr>
        <p:blipFill rotWithShape="1">
          <a:blip r:embed="rId4">
            <a:alphaModFix/>
          </a:blip>
          <a:srcRect b="0" l="0" r="0" t="0"/>
          <a:stretch/>
        </p:blipFill>
        <p:spPr>
          <a:xfrm>
            <a:off x="6527598" y="1797340"/>
            <a:ext cx="868453" cy="762747"/>
          </a:xfrm>
          <a:prstGeom prst="rect">
            <a:avLst/>
          </a:prstGeom>
          <a:noFill/>
          <a:ln>
            <a:noFill/>
          </a:ln>
        </p:spPr>
      </p:pic>
      <p:pic>
        <p:nvPicPr>
          <p:cNvPr descr="Document with solid fill" id="200" name="Google Shape;200;p57"/>
          <p:cNvPicPr preferRelativeResize="0"/>
          <p:nvPr/>
        </p:nvPicPr>
        <p:blipFill rotWithShape="1">
          <a:blip r:embed="rId5">
            <a:alphaModFix/>
          </a:blip>
          <a:srcRect b="0" l="0" r="0" t="0"/>
          <a:stretch/>
        </p:blipFill>
        <p:spPr>
          <a:xfrm>
            <a:off x="6527598" y="3494537"/>
            <a:ext cx="868453" cy="762747"/>
          </a:xfrm>
          <a:prstGeom prst="rect">
            <a:avLst/>
          </a:prstGeom>
          <a:noFill/>
          <a:ln>
            <a:noFill/>
          </a:ln>
        </p:spPr>
      </p:pic>
      <p:pic>
        <p:nvPicPr>
          <p:cNvPr descr="Vlog with solid fill" id="201" name="Google Shape;201;p57"/>
          <p:cNvPicPr preferRelativeResize="0"/>
          <p:nvPr/>
        </p:nvPicPr>
        <p:blipFill rotWithShape="1">
          <a:blip r:embed="rId6">
            <a:alphaModFix/>
          </a:blip>
          <a:srcRect b="0" l="0" r="0" t="0"/>
          <a:stretch/>
        </p:blipFill>
        <p:spPr>
          <a:xfrm>
            <a:off x="6455225" y="5145477"/>
            <a:ext cx="868453" cy="76274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descr="A picture containing icon&#10;&#10;Description automatically generated" id="206" name="Google Shape;206;p58"/>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207" name="Google Shape;207;p58"/>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04 </a:t>
            </a:r>
            <a:r>
              <a:rPr b="1" lang="en-US" sz="4400">
                <a:solidFill>
                  <a:schemeClr val="lt1"/>
                </a:solidFill>
                <a:latin typeface="Tahoma"/>
                <a:ea typeface="Tahoma"/>
                <a:cs typeface="Tahoma"/>
                <a:sym typeface="Tahoma"/>
              </a:rPr>
              <a:t>Hashtags</a:t>
            </a:r>
            <a:endParaRPr i="0" sz="4400" u="none" cap="none" strike="noStrike">
              <a:solidFill>
                <a:srgbClr val="000000"/>
              </a:solidFill>
              <a:latin typeface="Tahoma"/>
              <a:ea typeface="Tahoma"/>
              <a:cs typeface="Tahoma"/>
              <a:sym typeface="Tahoma"/>
            </a:endParaRPr>
          </a:p>
        </p:txBody>
      </p:sp>
      <p:pic>
        <p:nvPicPr>
          <p:cNvPr id="208" name="Google Shape;208;p58"/>
          <p:cNvPicPr preferRelativeResize="0"/>
          <p:nvPr/>
        </p:nvPicPr>
        <p:blipFill>
          <a:blip r:embed="rId4">
            <a:alphaModFix/>
          </a:blip>
          <a:stretch>
            <a:fillRect/>
          </a:stretch>
        </p:blipFill>
        <p:spPr>
          <a:xfrm>
            <a:off x="1091625" y="1682425"/>
            <a:ext cx="715800" cy="715800"/>
          </a:xfrm>
          <a:prstGeom prst="rect">
            <a:avLst/>
          </a:prstGeom>
          <a:noFill/>
          <a:ln>
            <a:noFill/>
          </a:ln>
        </p:spPr>
      </p:pic>
      <p:sp>
        <p:nvSpPr>
          <p:cNvPr id="209" name="Google Shape;209;p58"/>
          <p:cNvSpPr txBox="1"/>
          <p:nvPr/>
        </p:nvSpPr>
        <p:spPr>
          <a:xfrm>
            <a:off x="2029125" y="1682425"/>
            <a:ext cx="4631100" cy="392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700">
                <a:solidFill>
                  <a:srgbClr val="002060"/>
                </a:solidFill>
                <a:highlight>
                  <a:schemeClr val="lt1"/>
                </a:highlight>
                <a:latin typeface="Tahoma"/>
                <a:ea typeface="Tahoma"/>
                <a:cs typeface="Tahoma"/>
                <a:sym typeface="Tahoma"/>
              </a:rPr>
              <a:t>Hashtag </a:t>
            </a:r>
            <a:r>
              <a:rPr lang="en-US" sz="2700">
                <a:solidFill>
                  <a:srgbClr val="002060"/>
                </a:solidFill>
                <a:highlight>
                  <a:schemeClr val="lt1"/>
                </a:highlight>
                <a:latin typeface="Tahoma"/>
                <a:ea typeface="Tahoma"/>
                <a:cs typeface="Tahoma"/>
                <a:sym typeface="Tahoma"/>
              </a:rPr>
              <a:t>is a word or keyword phrase preceded by a hash symbol (#). It's used within a post on social media to help those who may be interested in your topic to be able to find it when they search for a keyword or particular hashtag.</a:t>
            </a:r>
            <a:endParaRPr sz="2900">
              <a:solidFill>
                <a:srgbClr val="002060"/>
              </a:solidFill>
              <a:highlight>
                <a:schemeClr val="lt1"/>
              </a:highlight>
              <a:latin typeface="Tahoma"/>
              <a:ea typeface="Tahoma"/>
              <a:cs typeface="Tahoma"/>
              <a:sym typeface="Tahoma"/>
            </a:endParaRPr>
          </a:p>
        </p:txBody>
      </p:sp>
      <p:pic>
        <p:nvPicPr>
          <p:cNvPr id="210" name="Google Shape;210;p58"/>
          <p:cNvPicPr preferRelativeResize="0"/>
          <p:nvPr/>
        </p:nvPicPr>
        <p:blipFill>
          <a:blip r:embed="rId5">
            <a:alphaModFix/>
          </a:blip>
          <a:stretch>
            <a:fillRect/>
          </a:stretch>
        </p:blipFill>
        <p:spPr>
          <a:xfrm>
            <a:off x="6881933" y="1346225"/>
            <a:ext cx="4631166" cy="449037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descr="A picture containing icon&#10;&#10;Description automatically generated" id="215" name="Google Shape;215;p59"/>
          <p:cNvPicPr preferRelativeResize="0"/>
          <p:nvPr/>
        </p:nvPicPr>
        <p:blipFill rotWithShape="1">
          <a:blip r:embed="rId3">
            <a:alphaModFix/>
          </a:blip>
          <a:srcRect b="0" l="0" r="0" t="0"/>
          <a:stretch/>
        </p:blipFill>
        <p:spPr>
          <a:xfrm>
            <a:off x="9269157" y="6162467"/>
            <a:ext cx="2685803" cy="550590"/>
          </a:xfrm>
          <a:prstGeom prst="rect">
            <a:avLst/>
          </a:prstGeom>
          <a:noFill/>
          <a:ln>
            <a:noFill/>
          </a:ln>
        </p:spPr>
      </p:pic>
      <p:sp>
        <p:nvSpPr>
          <p:cNvPr id="216" name="Google Shape;216;p59"/>
          <p:cNvSpPr txBox="1"/>
          <p:nvPr>
            <p:ph type="title"/>
          </p:nvPr>
        </p:nvSpPr>
        <p:spPr>
          <a:xfrm>
            <a:off x="859250" y="1434000"/>
            <a:ext cx="9515100" cy="1005600"/>
          </a:xfrm>
          <a:prstGeom prst="rect">
            <a:avLst/>
          </a:prstGeom>
          <a:solidFill>
            <a:srgbClr val="002060"/>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en-US">
                <a:solidFill>
                  <a:schemeClr val="lt1"/>
                </a:solidFill>
                <a:latin typeface="Tahoma"/>
                <a:ea typeface="Tahoma"/>
                <a:cs typeface="Tahoma"/>
                <a:sym typeface="Tahoma"/>
              </a:rPr>
              <a:t>Advocacy Using Hashtags</a:t>
            </a:r>
            <a:endParaRPr>
              <a:latin typeface="Tahoma"/>
              <a:ea typeface="Tahoma"/>
              <a:cs typeface="Tahoma"/>
              <a:sym typeface="Tahoma"/>
            </a:endParaRPr>
          </a:p>
        </p:txBody>
      </p:sp>
      <p:sp>
        <p:nvSpPr>
          <p:cNvPr id="217" name="Google Shape;217;p59"/>
          <p:cNvSpPr txBox="1"/>
          <p:nvPr>
            <p:ph idx="1" type="body"/>
          </p:nvPr>
        </p:nvSpPr>
        <p:spPr>
          <a:xfrm>
            <a:off x="946420" y="5288325"/>
            <a:ext cx="3127500" cy="864900"/>
          </a:xfrm>
          <a:prstGeom prst="rect">
            <a:avLst/>
          </a:prstGeom>
          <a:noFill/>
          <a:ln>
            <a:noFill/>
          </a:ln>
        </p:spPr>
        <p:txBody>
          <a:bodyPr anchorCtr="0" anchor="t" bIns="45700" lIns="91425" spcFirstLastPara="1" rIns="91425" wrap="square" tIns="45700">
            <a:noAutofit/>
          </a:bodyPr>
          <a:lstStyle/>
          <a:p>
            <a:pPr indent="0" lvl="0" marL="0" rtl="0" algn="l">
              <a:lnSpc>
                <a:spcPct val="70000"/>
              </a:lnSpc>
              <a:spcBef>
                <a:spcPts val="1000"/>
              </a:spcBef>
              <a:spcAft>
                <a:spcPts val="0"/>
              </a:spcAft>
              <a:buSzPts val="1665"/>
              <a:buNone/>
            </a:pPr>
            <a:r>
              <a:rPr lang="en-US" sz="2790">
                <a:latin typeface="Tahoma"/>
                <a:ea typeface="Tahoma"/>
                <a:cs typeface="Tahoma"/>
                <a:sym typeface="Tahoma"/>
              </a:rPr>
              <a:t>#GreenEthiopia</a:t>
            </a:r>
            <a:endParaRPr sz="2790">
              <a:latin typeface="Tahoma"/>
              <a:ea typeface="Tahoma"/>
              <a:cs typeface="Tahoma"/>
              <a:sym typeface="Tahoma"/>
            </a:endParaRPr>
          </a:p>
        </p:txBody>
      </p:sp>
      <p:sp>
        <p:nvSpPr>
          <p:cNvPr id="218" name="Google Shape;218;p59"/>
          <p:cNvSpPr txBox="1"/>
          <p:nvPr/>
        </p:nvSpPr>
        <p:spPr>
          <a:xfrm>
            <a:off x="4657695" y="5288334"/>
            <a:ext cx="2225100" cy="864900"/>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1000"/>
              </a:spcBef>
              <a:spcAft>
                <a:spcPts val="0"/>
              </a:spcAft>
              <a:buClr>
                <a:schemeClr val="dk1"/>
              </a:buClr>
              <a:buSzPts val="1665"/>
              <a:buFont typeface="Arial"/>
              <a:buNone/>
            </a:pPr>
            <a:r>
              <a:rPr i="0" lang="en-US" sz="2690" u="none" cap="none" strike="noStrike">
                <a:solidFill>
                  <a:schemeClr val="dk1"/>
                </a:solidFill>
                <a:latin typeface="Tahoma"/>
                <a:ea typeface="Tahoma"/>
                <a:cs typeface="Tahoma"/>
                <a:sym typeface="Tahoma"/>
              </a:rPr>
              <a:t>#ItsmyDam </a:t>
            </a:r>
            <a:endParaRPr i="0" sz="2690" u="none" cap="none" strike="noStrike">
              <a:solidFill>
                <a:schemeClr val="dk1"/>
              </a:solidFill>
              <a:latin typeface="Tahoma"/>
              <a:ea typeface="Tahoma"/>
              <a:cs typeface="Tahoma"/>
              <a:sym typeface="Tahoma"/>
            </a:endParaRPr>
          </a:p>
        </p:txBody>
      </p:sp>
      <p:sp>
        <p:nvSpPr>
          <p:cNvPr id="219" name="Google Shape;219;p59"/>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04 Hashtags</a:t>
            </a:r>
            <a:endParaRPr i="0" sz="4500" u="none" cap="none" strike="noStrike">
              <a:solidFill>
                <a:srgbClr val="000000"/>
              </a:solidFill>
              <a:latin typeface="Tahoma"/>
              <a:ea typeface="Tahoma"/>
              <a:cs typeface="Tahoma"/>
              <a:sym typeface="Tahoma"/>
            </a:endParaRPr>
          </a:p>
        </p:txBody>
      </p:sp>
      <p:pic>
        <p:nvPicPr>
          <p:cNvPr id="220" name="Google Shape;220;p59"/>
          <p:cNvPicPr preferRelativeResize="0"/>
          <p:nvPr/>
        </p:nvPicPr>
        <p:blipFill>
          <a:blip r:embed="rId4">
            <a:alphaModFix/>
          </a:blip>
          <a:stretch>
            <a:fillRect/>
          </a:stretch>
        </p:blipFill>
        <p:spPr>
          <a:xfrm>
            <a:off x="859250" y="2460448"/>
            <a:ext cx="3127401" cy="2432632"/>
          </a:xfrm>
          <a:prstGeom prst="rect">
            <a:avLst/>
          </a:prstGeom>
          <a:noFill/>
          <a:ln>
            <a:noFill/>
          </a:ln>
        </p:spPr>
      </p:pic>
      <p:pic>
        <p:nvPicPr>
          <p:cNvPr id="221" name="Google Shape;221;p59"/>
          <p:cNvPicPr preferRelativeResize="0"/>
          <p:nvPr/>
        </p:nvPicPr>
        <p:blipFill rotWithShape="1">
          <a:blip r:embed="rId5">
            <a:alphaModFix/>
          </a:blip>
          <a:srcRect b="25750" l="0" r="0" t="30516"/>
          <a:stretch/>
        </p:blipFill>
        <p:spPr>
          <a:xfrm>
            <a:off x="4339168" y="2460448"/>
            <a:ext cx="3127399" cy="2432635"/>
          </a:xfrm>
          <a:prstGeom prst="rect">
            <a:avLst/>
          </a:prstGeom>
          <a:noFill/>
          <a:ln>
            <a:noFill/>
          </a:ln>
        </p:spPr>
      </p:pic>
      <p:pic>
        <p:nvPicPr>
          <p:cNvPr id="222" name="Google Shape;222;p59"/>
          <p:cNvPicPr preferRelativeResize="0"/>
          <p:nvPr/>
        </p:nvPicPr>
        <p:blipFill rotWithShape="1">
          <a:blip r:embed="rId6">
            <a:alphaModFix/>
          </a:blip>
          <a:srcRect b="27509" l="0" r="0" t="0"/>
          <a:stretch/>
        </p:blipFill>
        <p:spPr>
          <a:xfrm>
            <a:off x="7627894" y="2424063"/>
            <a:ext cx="2746363" cy="2432635"/>
          </a:xfrm>
          <a:prstGeom prst="rect">
            <a:avLst/>
          </a:prstGeom>
          <a:noFill/>
          <a:ln>
            <a:noFill/>
          </a:ln>
        </p:spPr>
      </p:pic>
      <p:sp>
        <p:nvSpPr>
          <p:cNvPr id="223" name="Google Shape;223;p59"/>
          <p:cNvSpPr txBox="1"/>
          <p:nvPr/>
        </p:nvSpPr>
        <p:spPr>
          <a:xfrm>
            <a:off x="7466567" y="5297593"/>
            <a:ext cx="3808200" cy="864900"/>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1000"/>
              </a:spcBef>
              <a:spcAft>
                <a:spcPts val="0"/>
              </a:spcAft>
              <a:buClr>
                <a:schemeClr val="dk1"/>
              </a:buClr>
              <a:buSzPts val="1665"/>
              <a:buFont typeface="Arial"/>
              <a:buNone/>
            </a:pPr>
            <a:r>
              <a:rPr i="0" lang="en-US" sz="2690" u="none" cap="none" strike="noStrike">
                <a:solidFill>
                  <a:schemeClr val="dk1"/>
                </a:solidFill>
                <a:latin typeface="Tahoma"/>
                <a:ea typeface="Tahoma"/>
                <a:cs typeface="Tahoma"/>
                <a:sym typeface="Tahoma"/>
              </a:rPr>
              <a:t>#</a:t>
            </a:r>
            <a:r>
              <a:rPr lang="en-US" sz="2690">
                <a:solidFill>
                  <a:schemeClr val="dk1"/>
                </a:solidFill>
                <a:latin typeface="Tahoma"/>
                <a:ea typeface="Tahoma"/>
                <a:cs typeface="Tahoma"/>
                <a:sym typeface="Tahoma"/>
              </a:rPr>
              <a:t>DigitalEthiopia2025</a:t>
            </a:r>
            <a:r>
              <a:rPr i="0" lang="en-US" sz="2690" u="none" cap="none" strike="noStrike">
                <a:solidFill>
                  <a:schemeClr val="dk1"/>
                </a:solidFill>
                <a:latin typeface="Tahoma"/>
                <a:ea typeface="Tahoma"/>
                <a:cs typeface="Tahoma"/>
                <a:sym typeface="Tahoma"/>
              </a:rPr>
              <a:t> </a:t>
            </a:r>
            <a:endParaRPr i="0" sz="2690" u="none" cap="none" strike="noStrike">
              <a:solidFill>
                <a:schemeClr val="dk1"/>
              </a:solidFill>
              <a:latin typeface="Tahoma"/>
              <a:ea typeface="Tahoma"/>
              <a:cs typeface="Tahoma"/>
              <a:sym typeface="Tahom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60"/>
          <p:cNvSpPr txBox="1"/>
          <p:nvPr>
            <p:ph idx="1" type="body"/>
          </p:nvPr>
        </p:nvSpPr>
        <p:spPr>
          <a:xfrm>
            <a:off x="678899" y="1510700"/>
            <a:ext cx="3314700" cy="823800"/>
          </a:xfrm>
          <a:prstGeom prst="rect">
            <a:avLst/>
          </a:prstGeom>
          <a:solidFill>
            <a:srgbClr val="002060"/>
          </a:solidFill>
          <a:ln>
            <a:noFill/>
          </a:ln>
        </p:spPr>
        <p:txBody>
          <a:bodyPr anchorCtr="0" anchor="b" bIns="45700" lIns="91425" spcFirstLastPara="1" rIns="91425" wrap="square" tIns="45700">
            <a:normAutofit/>
          </a:bodyPr>
          <a:lstStyle/>
          <a:p>
            <a:pPr indent="-228600" lvl="0" marL="457200" rtl="0" algn="l">
              <a:lnSpc>
                <a:spcPct val="90000"/>
              </a:lnSpc>
              <a:spcBef>
                <a:spcPts val="1000"/>
              </a:spcBef>
              <a:spcAft>
                <a:spcPts val="0"/>
              </a:spcAft>
              <a:buSzPts val="2400"/>
              <a:buNone/>
            </a:pPr>
            <a:r>
              <a:rPr lang="en-US" sz="3600">
                <a:solidFill>
                  <a:schemeClr val="lt1"/>
                </a:solidFill>
                <a:latin typeface="Tahoma"/>
                <a:ea typeface="Tahoma"/>
                <a:cs typeface="Tahoma"/>
                <a:sym typeface="Tahoma"/>
              </a:rPr>
              <a:t>Activity</a:t>
            </a:r>
            <a:endParaRPr>
              <a:latin typeface="Tahoma"/>
              <a:ea typeface="Tahoma"/>
              <a:cs typeface="Tahoma"/>
              <a:sym typeface="Tahoma"/>
            </a:endParaRPr>
          </a:p>
        </p:txBody>
      </p:sp>
      <p:pic>
        <p:nvPicPr>
          <p:cNvPr descr="A picture containing icon&#10;&#10;Description automatically generated" id="229" name="Google Shape;229;p60"/>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230" name="Google Shape;230;p60"/>
          <p:cNvSpPr txBox="1"/>
          <p:nvPr/>
        </p:nvSpPr>
        <p:spPr>
          <a:xfrm>
            <a:off x="678900" y="2644175"/>
            <a:ext cx="4270500" cy="1015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en-US" sz="3000" u="none" cap="none" strike="noStrike">
                <a:solidFill>
                  <a:srgbClr val="000000"/>
                </a:solidFill>
                <a:latin typeface="Tahoma"/>
                <a:ea typeface="Tahoma"/>
                <a:cs typeface="Tahoma"/>
                <a:sym typeface="Tahoma"/>
              </a:rPr>
              <a:t>Create your own Hashtag!</a:t>
            </a:r>
            <a:endParaRPr sz="100">
              <a:latin typeface="Tahoma"/>
              <a:ea typeface="Tahoma"/>
              <a:cs typeface="Tahoma"/>
              <a:sym typeface="Tahoma"/>
            </a:endParaRPr>
          </a:p>
        </p:txBody>
      </p:sp>
      <p:sp>
        <p:nvSpPr>
          <p:cNvPr id="231" name="Google Shape;231;p60"/>
          <p:cNvSpPr txBox="1"/>
          <p:nvPr/>
        </p:nvSpPr>
        <p:spPr>
          <a:xfrm>
            <a:off x="678900" y="3659975"/>
            <a:ext cx="42705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en-US" sz="2200" u="none" cap="none" strike="noStrike">
                <a:solidFill>
                  <a:srgbClr val="000000"/>
                </a:solidFill>
                <a:latin typeface="Tahoma"/>
                <a:ea typeface="Tahoma"/>
                <a:cs typeface="Tahoma"/>
                <a:sym typeface="Tahoma"/>
              </a:rPr>
              <a:t>Select an issue that is important to you &amp; create a hashtag for it.</a:t>
            </a:r>
            <a:endParaRPr sz="1200">
              <a:latin typeface="Tahoma"/>
              <a:ea typeface="Tahoma"/>
              <a:cs typeface="Tahoma"/>
              <a:sym typeface="Tahoma"/>
            </a:endParaRPr>
          </a:p>
        </p:txBody>
      </p:sp>
      <p:graphicFrame>
        <p:nvGraphicFramePr>
          <p:cNvPr id="232" name="Google Shape;232;p60"/>
          <p:cNvGraphicFramePr/>
          <p:nvPr/>
        </p:nvGraphicFramePr>
        <p:xfrm>
          <a:off x="4949371" y="1486349"/>
          <a:ext cx="3000000" cy="3000000"/>
        </p:xfrm>
        <a:graphic>
          <a:graphicData uri="http://schemas.openxmlformats.org/drawingml/2006/table">
            <a:tbl>
              <a:tblPr bandRow="1" firstRow="1">
                <a:noFill/>
                <a:tableStyleId>{796349FE-7AD8-474E-BE9C-A1E22BBFF393}</a:tableStyleId>
              </a:tblPr>
              <a:tblGrid>
                <a:gridCol w="1462325"/>
                <a:gridCol w="4942125"/>
              </a:tblGrid>
              <a:tr h="1347875">
                <a:tc>
                  <a:txBody>
                    <a:bodyPr/>
                    <a:lstStyle/>
                    <a:p>
                      <a:pPr indent="0" lvl="0" marL="0" marR="0" rtl="0" algn="l">
                        <a:lnSpc>
                          <a:spcPct val="100000"/>
                        </a:lnSpc>
                        <a:spcBef>
                          <a:spcPts val="0"/>
                        </a:spcBef>
                        <a:spcAft>
                          <a:spcPts val="0"/>
                        </a:spcAft>
                        <a:buNone/>
                      </a:pPr>
                      <a:r>
                        <a:t/>
                      </a:r>
                      <a:endParaRPr sz="1400" u="none" cap="none" strike="noStrike">
                        <a:solidFill>
                          <a:schemeClr val="dk1"/>
                        </a:solidFill>
                      </a:endParaRPr>
                    </a:p>
                  </a:txBody>
                  <a:tcPr marT="45725" marB="45725" marR="91450" marL="91450">
                    <a:solidFill>
                      <a:srgbClr val="002060"/>
                    </a:solidFill>
                  </a:tcPr>
                </a:tc>
                <a:tc>
                  <a:txBody>
                    <a:bodyPr/>
                    <a:lstStyle/>
                    <a:p>
                      <a:pPr indent="0" lvl="0" marL="0" marR="0" rtl="0" algn="l">
                        <a:lnSpc>
                          <a:spcPct val="100000"/>
                        </a:lnSpc>
                        <a:spcBef>
                          <a:spcPts val="0"/>
                        </a:spcBef>
                        <a:spcAft>
                          <a:spcPts val="0"/>
                        </a:spcAft>
                        <a:buNone/>
                      </a:pPr>
                      <a:r>
                        <a:rPr lang="en-US" sz="2400" u="none" cap="none" strike="noStrike">
                          <a:solidFill>
                            <a:srgbClr val="002060"/>
                          </a:solidFill>
                          <a:latin typeface="Tahoma"/>
                          <a:ea typeface="Tahoma"/>
                          <a:cs typeface="Tahoma"/>
                          <a:sym typeface="Tahoma"/>
                        </a:rPr>
                        <a:t>Create a Hashtag</a:t>
                      </a:r>
                      <a:endParaRPr>
                        <a:solidFill>
                          <a:srgbClr val="002060"/>
                        </a:solidFill>
                        <a:latin typeface="Tahoma"/>
                        <a:ea typeface="Tahoma"/>
                        <a:cs typeface="Tahoma"/>
                        <a:sym typeface="Tahoma"/>
                      </a:endParaRPr>
                    </a:p>
                  </a:txBody>
                  <a:tcPr marT="45725" marB="45725" marR="91450" marL="91450" anchor="ctr">
                    <a:solidFill>
                      <a:srgbClr val="9CC2E5"/>
                    </a:solidFill>
                  </a:tcPr>
                </a:tc>
              </a:tr>
              <a:tr h="1347875">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solidFill>
                      <a:srgbClr val="002060"/>
                    </a:solidFill>
                  </a:tcPr>
                </a:tc>
                <a:tc>
                  <a:txBody>
                    <a:bodyPr/>
                    <a:lstStyle/>
                    <a:p>
                      <a:pPr indent="0" lvl="0" marL="0" marR="0" rtl="0" algn="l">
                        <a:lnSpc>
                          <a:spcPct val="100000"/>
                        </a:lnSpc>
                        <a:spcBef>
                          <a:spcPts val="0"/>
                        </a:spcBef>
                        <a:spcAft>
                          <a:spcPts val="0"/>
                        </a:spcAft>
                        <a:buNone/>
                      </a:pPr>
                      <a:r>
                        <a:rPr b="1" lang="en-US" sz="2400" u="none" cap="none" strike="noStrike">
                          <a:solidFill>
                            <a:srgbClr val="002060"/>
                          </a:solidFill>
                          <a:latin typeface="Tahoma"/>
                          <a:ea typeface="Tahoma"/>
                          <a:cs typeface="Tahoma"/>
                          <a:sym typeface="Tahoma"/>
                        </a:rPr>
                        <a:t>Design an image, infographic, meme, chart, or graph </a:t>
                      </a:r>
                      <a:endParaRPr>
                        <a:solidFill>
                          <a:srgbClr val="002060"/>
                        </a:solidFill>
                        <a:latin typeface="Tahoma"/>
                        <a:ea typeface="Tahoma"/>
                        <a:cs typeface="Tahoma"/>
                        <a:sym typeface="Tahoma"/>
                      </a:endParaRPr>
                    </a:p>
                  </a:txBody>
                  <a:tcPr marT="45725" marB="45725" marR="91450" marL="91450" anchor="ctr">
                    <a:solidFill>
                      <a:srgbClr val="9CC2E5"/>
                    </a:solidFill>
                  </a:tcPr>
                </a:tc>
              </a:tr>
              <a:tr h="1347875">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solidFill>
                      <a:srgbClr val="002060"/>
                    </a:solidFill>
                  </a:tcPr>
                </a:tc>
                <a:tc>
                  <a:txBody>
                    <a:bodyPr/>
                    <a:lstStyle/>
                    <a:p>
                      <a:pPr indent="0" lvl="0" marL="0" marR="0" rtl="0" algn="l">
                        <a:lnSpc>
                          <a:spcPct val="100000"/>
                        </a:lnSpc>
                        <a:spcBef>
                          <a:spcPts val="0"/>
                        </a:spcBef>
                        <a:spcAft>
                          <a:spcPts val="0"/>
                        </a:spcAft>
                        <a:buNone/>
                      </a:pPr>
                      <a:r>
                        <a:rPr b="1" lang="en-US" sz="2400" u="none" cap="none" strike="noStrike">
                          <a:solidFill>
                            <a:srgbClr val="002060"/>
                          </a:solidFill>
                          <a:latin typeface="Tahoma"/>
                          <a:ea typeface="Tahoma"/>
                          <a:cs typeface="Tahoma"/>
                          <a:sym typeface="Tahoma"/>
                        </a:rPr>
                        <a:t>Strategies how you can spread your Hashtag</a:t>
                      </a:r>
                      <a:endParaRPr>
                        <a:solidFill>
                          <a:srgbClr val="002060"/>
                        </a:solidFill>
                        <a:latin typeface="Tahoma"/>
                        <a:ea typeface="Tahoma"/>
                        <a:cs typeface="Tahoma"/>
                        <a:sym typeface="Tahoma"/>
                      </a:endParaRPr>
                    </a:p>
                  </a:txBody>
                  <a:tcPr marT="45725" marB="45725" marR="91450" marL="91450" anchor="ctr">
                    <a:solidFill>
                      <a:srgbClr val="9CC2E5"/>
                    </a:solidFill>
                  </a:tcPr>
                </a:tc>
              </a:tr>
            </a:tbl>
          </a:graphicData>
        </a:graphic>
      </p:graphicFrame>
      <p:pic>
        <p:nvPicPr>
          <p:cNvPr descr="Hashtag with solid fill" id="233" name="Google Shape;233;p60"/>
          <p:cNvPicPr preferRelativeResize="0"/>
          <p:nvPr/>
        </p:nvPicPr>
        <p:blipFill rotWithShape="1">
          <a:blip r:embed="rId4">
            <a:alphaModFix/>
          </a:blip>
          <a:srcRect b="0" l="0" r="0" t="0"/>
          <a:stretch/>
        </p:blipFill>
        <p:spPr>
          <a:xfrm>
            <a:off x="5170718" y="1664796"/>
            <a:ext cx="1080998" cy="1080998"/>
          </a:xfrm>
          <a:prstGeom prst="rect">
            <a:avLst/>
          </a:prstGeom>
          <a:noFill/>
          <a:ln>
            <a:noFill/>
          </a:ln>
        </p:spPr>
      </p:pic>
      <p:pic>
        <p:nvPicPr>
          <p:cNvPr descr="Bar chart with solid fill" id="234" name="Google Shape;234;p60"/>
          <p:cNvPicPr preferRelativeResize="0"/>
          <p:nvPr/>
        </p:nvPicPr>
        <p:blipFill rotWithShape="1">
          <a:blip r:embed="rId5">
            <a:alphaModFix/>
          </a:blip>
          <a:srcRect b="0" l="0" r="0" t="0"/>
          <a:stretch/>
        </p:blipFill>
        <p:spPr>
          <a:xfrm>
            <a:off x="5170718" y="2939313"/>
            <a:ext cx="1080998" cy="1080998"/>
          </a:xfrm>
          <a:prstGeom prst="rect">
            <a:avLst/>
          </a:prstGeom>
          <a:noFill/>
          <a:ln>
            <a:noFill/>
          </a:ln>
        </p:spPr>
      </p:pic>
      <p:sp>
        <p:nvSpPr>
          <p:cNvPr id="235" name="Google Shape;235;p60"/>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04 Hashtags</a:t>
            </a:r>
            <a:endParaRPr i="0" sz="4500" u="none" cap="none" strike="noStrike">
              <a:solidFill>
                <a:srgbClr val="000000"/>
              </a:solidFill>
              <a:latin typeface="Tahoma"/>
              <a:ea typeface="Tahoma"/>
              <a:cs typeface="Tahoma"/>
              <a:sym typeface="Tahom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pic>
        <p:nvPicPr>
          <p:cNvPr descr="A picture containing icon&#10;&#10;Description automatically generated" id="240" name="Google Shape;240;p61"/>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241" name="Google Shape;241;p61"/>
          <p:cNvSpPr txBox="1"/>
          <p:nvPr/>
        </p:nvSpPr>
        <p:spPr>
          <a:xfrm>
            <a:off x="678900" y="288900"/>
            <a:ext cx="10834200" cy="7158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05 </a:t>
            </a:r>
            <a:r>
              <a:rPr b="1" lang="en-US" sz="4400">
                <a:solidFill>
                  <a:schemeClr val="lt1"/>
                </a:solidFill>
                <a:latin typeface="Tahoma"/>
                <a:ea typeface="Tahoma"/>
                <a:cs typeface="Tahoma"/>
                <a:sym typeface="Tahoma"/>
              </a:rPr>
              <a:t>Time for Action</a:t>
            </a:r>
            <a:r>
              <a:rPr b="1" lang="en-US" sz="4500">
                <a:solidFill>
                  <a:schemeClr val="lt1"/>
                </a:solidFill>
                <a:latin typeface="Tahoma"/>
                <a:ea typeface="Tahoma"/>
                <a:cs typeface="Tahoma"/>
                <a:sym typeface="Tahoma"/>
              </a:rPr>
              <a:t> </a:t>
            </a:r>
            <a:endParaRPr i="0" sz="4500" u="none" cap="none" strike="noStrike">
              <a:solidFill>
                <a:srgbClr val="000000"/>
              </a:solidFill>
              <a:latin typeface="Tahoma"/>
              <a:ea typeface="Tahoma"/>
              <a:cs typeface="Tahoma"/>
              <a:sym typeface="Tahoma"/>
            </a:endParaRPr>
          </a:p>
        </p:txBody>
      </p:sp>
      <p:sp>
        <p:nvSpPr>
          <p:cNvPr id="242" name="Google Shape;242;p61"/>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243" name="Google Shape;243;p61"/>
          <p:cNvSpPr txBox="1"/>
          <p:nvPr/>
        </p:nvSpPr>
        <p:spPr>
          <a:xfrm>
            <a:off x="678900" y="1372200"/>
            <a:ext cx="5431200" cy="493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600">
                <a:solidFill>
                  <a:schemeClr val="dk1"/>
                </a:solidFill>
                <a:latin typeface="Tahoma"/>
                <a:ea typeface="Tahoma"/>
                <a:cs typeface="Tahoma"/>
                <a:sym typeface="Tahoma"/>
              </a:rPr>
              <a:t>Community Building</a:t>
            </a:r>
            <a:r>
              <a:rPr lang="en-US" sz="1600">
                <a:solidFill>
                  <a:schemeClr val="dk1"/>
                </a:solidFill>
                <a:latin typeface="Tahoma"/>
                <a:ea typeface="Tahoma"/>
                <a:cs typeface="Tahoma"/>
                <a:sym typeface="Tahoma"/>
              </a:rPr>
              <a:t>: Social media empowers users to create and nurture communities around shared causes by sharing impactful images, stories, and videos. This fosters awareness, discussion, and collective action.</a:t>
            </a:r>
            <a:endParaRPr sz="1600">
              <a:solidFill>
                <a:schemeClr val="dk1"/>
              </a:solidFill>
              <a:latin typeface="Tahoma"/>
              <a:ea typeface="Tahoma"/>
              <a:cs typeface="Tahoma"/>
              <a:sym typeface="Tahoma"/>
            </a:endParaRPr>
          </a:p>
          <a:p>
            <a:pPr indent="0" lvl="0" marL="0" rtl="0" algn="l">
              <a:spcBef>
                <a:spcPts val="0"/>
              </a:spcBef>
              <a:spcAft>
                <a:spcPts val="0"/>
              </a:spcAft>
              <a:buNone/>
            </a:pPr>
            <a:r>
              <a:rPr b="1" lang="en-US" sz="1600">
                <a:solidFill>
                  <a:schemeClr val="dk1"/>
                </a:solidFill>
                <a:latin typeface="Tahoma"/>
                <a:ea typeface="Tahoma"/>
                <a:cs typeface="Tahoma"/>
                <a:sym typeface="Tahoma"/>
              </a:rPr>
              <a:t>Emerging Technologies</a:t>
            </a:r>
            <a:r>
              <a:rPr lang="en-US" sz="1600">
                <a:solidFill>
                  <a:schemeClr val="dk1"/>
                </a:solidFill>
                <a:latin typeface="Tahoma"/>
                <a:ea typeface="Tahoma"/>
                <a:cs typeface="Tahoma"/>
                <a:sym typeface="Tahoma"/>
              </a:rPr>
              <a:t>:</a:t>
            </a:r>
            <a:endParaRPr sz="1600">
              <a:solidFill>
                <a:schemeClr val="dk1"/>
              </a:solidFill>
              <a:latin typeface="Tahoma"/>
              <a:ea typeface="Tahoma"/>
              <a:cs typeface="Tahoma"/>
              <a:sym typeface="Tahoma"/>
            </a:endParaRPr>
          </a:p>
          <a:p>
            <a:pPr indent="-330200" lvl="0" marL="457200" rtl="0" algn="l">
              <a:lnSpc>
                <a:spcPct val="115000"/>
              </a:lnSpc>
              <a:spcBef>
                <a:spcPts val="1200"/>
              </a:spcBef>
              <a:spcAft>
                <a:spcPts val="0"/>
              </a:spcAft>
              <a:buClr>
                <a:schemeClr val="dk1"/>
              </a:buClr>
              <a:buSzPts val="1600"/>
              <a:buChar char="●"/>
            </a:pPr>
            <a:r>
              <a:rPr b="1" lang="en-US" sz="1600">
                <a:solidFill>
                  <a:schemeClr val="dk1"/>
                </a:solidFill>
                <a:latin typeface="Tahoma"/>
                <a:ea typeface="Tahoma"/>
                <a:cs typeface="Tahoma"/>
                <a:sym typeface="Tahoma"/>
              </a:rPr>
              <a:t>Metaverse</a:t>
            </a:r>
            <a:r>
              <a:rPr lang="en-US" sz="1600">
                <a:solidFill>
                  <a:schemeClr val="dk1"/>
                </a:solidFill>
                <a:latin typeface="Tahoma"/>
                <a:ea typeface="Tahoma"/>
                <a:cs typeface="Tahoma"/>
                <a:sym typeface="Tahoma"/>
              </a:rPr>
              <a:t>: A virtual space that can revolutionize how communities interact and collaborate online, offering immersive experiences for deeper engagement.</a:t>
            </a:r>
            <a:endParaRPr sz="1600">
              <a:solidFill>
                <a:schemeClr val="dk1"/>
              </a:solidFill>
              <a:latin typeface="Tahoma"/>
              <a:ea typeface="Tahoma"/>
              <a:cs typeface="Tahoma"/>
              <a:sym typeface="Tahoma"/>
            </a:endParaRPr>
          </a:p>
          <a:p>
            <a:pPr indent="-330200" lvl="0" marL="457200" rtl="0" algn="l">
              <a:lnSpc>
                <a:spcPct val="115000"/>
              </a:lnSpc>
              <a:spcBef>
                <a:spcPts val="0"/>
              </a:spcBef>
              <a:spcAft>
                <a:spcPts val="0"/>
              </a:spcAft>
              <a:buClr>
                <a:schemeClr val="dk1"/>
              </a:buClr>
              <a:buSzPts val="1600"/>
              <a:buChar char="●"/>
            </a:pPr>
            <a:r>
              <a:rPr b="1" lang="en-US" sz="1600">
                <a:solidFill>
                  <a:schemeClr val="dk1"/>
                </a:solidFill>
                <a:latin typeface="Tahoma"/>
                <a:ea typeface="Tahoma"/>
                <a:cs typeface="Tahoma"/>
                <a:sym typeface="Tahoma"/>
              </a:rPr>
              <a:t>Artificial Intelligence (AI)</a:t>
            </a:r>
            <a:r>
              <a:rPr lang="en-US" sz="1600">
                <a:solidFill>
                  <a:schemeClr val="dk1"/>
                </a:solidFill>
                <a:latin typeface="Tahoma"/>
                <a:ea typeface="Tahoma"/>
                <a:cs typeface="Tahoma"/>
                <a:sym typeface="Tahoma"/>
              </a:rPr>
              <a:t>: Enhances social media platforms by personalizing content, improving user experience, and enabling advanced community management tools.</a:t>
            </a:r>
            <a:endParaRPr sz="1600">
              <a:solidFill>
                <a:schemeClr val="dk1"/>
              </a:solidFill>
              <a:latin typeface="Tahoma"/>
              <a:ea typeface="Tahoma"/>
              <a:cs typeface="Tahoma"/>
              <a:sym typeface="Tahoma"/>
            </a:endParaRPr>
          </a:p>
          <a:p>
            <a:pPr indent="-330200" lvl="0" marL="457200" rtl="0" algn="l">
              <a:lnSpc>
                <a:spcPct val="115000"/>
              </a:lnSpc>
              <a:spcBef>
                <a:spcPts val="0"/>
              </a:spcBef>
              <a:spcAft>
                <a:spcPts val="0"/>
              </a:spcAft>
              <a:buClr>
                <a:schemeClr val="dk1"/>
              </a:buClr>
              <a:buSzPts val="1600"/>
              <a:buChar char="●"/>
            </a:pPr>
            <a:r>
              <a:rPr b="1" lang="en-US" sz="1600">
                <a:solidFill>
                  <a:schemeClr val="dk1"/>
                </a:solidFill>
                <a:latin typeface="Tahoma"/>
                <a:ea typeface="Tahoma"/>
                <a:cs typeface="Tahoma"/>
                <a:sym typeface="Tahoma"/>
              </a:rPr>
              <a:t>Neurology</a:t>
            </a:r>
            <a:r>
              <a:rPr lang="en-US" sz="1600">
                <a:solidFill>
                  <a:schemeClr val="dk1"/>
                </a:solidFill>
                <a:latin typeface="Tahoma"/>
                <a:ea typeface="Tahoma"/>
                <a:cs typeface="Tahoma"/>
                <a:sym typeface="Tahoma"/>
              </a:rPr>
              <a:t>: Insights from neuroscience are being used to understand user behavior, optimize content delivery, and create more engaging social media experiences.</a:t>
            </a:r>
            <a:endParaRPr sz="1600">
              <a:solidFill>
                <a:schemeClr val="dk1"/>
              </a:solidFill>
              <a:latin typeface="Tahoma"/>
              <a:ea typeface="Tahoma"/>
              <a:cs typeface="Tahoma"/>
              <a:sym typeface="Tahoma"/>
            </a:endParaRPr>
          </a:p>
        </p:txBody>
      </p:sp>
      <p:pic>
        <p:nvPicPr>
          <p:cNvPr id="244" name="Google Shape;244;p61"/>
          <p:cNvPicPr preferRelativeResize="0"/>
          <p:nvPr/>
        </p:nvPicPr>
        <p:blipFill>
          <a:blip r:embed="rId4">
            <a:alphaModFix/>
          </a:blip>
          <a:stretch>
            <a:fillRect/>
          </a:stretch>
        </p:blipFill>
        <p:spPr>
          <a:xfrm>
            <a:off x="6262500" y="1157100"/>
            <a:ext cx="5250588" cy="2224226"/>
          </a:xfrm>
          <a:prstGeom prst="rect">
            <a:avLst/>
          </a:prstGeom>
          <a:noFill/>
          <a:ln>
            <a:noFill/>
          </a:ln>
        </p:spPr>
      </p:pic>
      <p:pic>
        <p:nvPicPr>
          <p:cNvPr id="245" name="Google Shape;245;p61"/>
          <p:cNvPicPr preferRelativeResize="0"/>
          <p:nvPr/>
        </p:nvPicPr>
        <p:blipFill>
          <a:blip r:embed="rId5">
            <a:alphaModFix/>
          </a:blip>
          <a:stretch>
            <a:fillRect/>
          </a:stretch>
        </p:blipFill>
        <p:spPr>
          <a:xfrm>
            <a:off x="6262500" y="3539424"/>
            <a:ext cx="5250601" cy="222422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descr="A picture containing icon&#10;&#10;Description automatically generated" id="250" name="Google Shape;250;p21"/>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251" name="Google Shape;251;p21"/>
          <p:cNvSpPr txBox="1"/>
          <p:nvPr/>
        </p:nvSpPr>
        <p:spPr>
          <a:xfrm>
            <a:off x="678900" y="288900"/>
            <a:ext cx="10834200" cy="7158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05 Time for Action</a:t>
            </a:r>
            <a:r>
              <a:rPr b="1" lang="en-US" sz="4500">
                <a:solidFill>
                  <a:schemeClr val="lt1"/>
                </a:solidFill>
                <a:latin typeface="Tahoma"/>
                <a:ea typeface="Tahoma"/>
                <a:cs typeface="Tahoma"/>
                <a:sym typeface="Tahoma"/>
              </a:rPr>
              <a:t> </a:t>
            </a:r>
            <a:endParaRPr i="0" sz="4500" u="none" cap="none" strike="noStrike">
              <a:solidFill>
                <a:srgbClr val="000000"/>
              </a:solidFill>
              <a:latin typeface="Tahoma"/>
              <a:ea typeface="Tahoma"/>
              <a:cs typeface="Tahoma"/>
              <a:sym typeface="Tahoma"/>
            </a:endParaRPr>
          </a:p>
        </p:txBody>
      </p:sp>
      <p:sp>
        <p:nvSpPr>
          <p:cNvPr id="252" name="Google Shape;252;p21"/>
          <p:cNvSpPr txBox="1"/>
          <p:nvPr>
            <p:ph idx="1" type="body"/>
          </p:nvPr>
        </p:nvSpPr>
        <p:spPr>
          <a:xfrm>
            <a:off x="678899" y="1510700"/>
            <a:ext cx="3314700" cy="823800"/>
          </a:xfrm>
          <a:prstGeom prst="rect">
            <a:avLst/>
          </a:prstGeom>
          <a:solidFill>
            <a:srgbClr val="002060"/>
          </a:solidFill>
          <a:ln>
            <a:noFill/>
          </a:ln>
        </p:spPr>
        <p:txBody>
          <a:bodyPr anchorCtr="0" anchor="b" bIns="45700" lIns="91425" spcFirstLastPara="1" rIns="91425" wrap="square" tIns="45700">
            <a:normAutofit/>
          </a:bodyPr>
          <a:lstStyle/>
          <a:p>
            <a:pPr indent="-228600" lvl="0" marL="457200" rtl="0" algn="l">
              <a:lnSpc>
                <a:spcPct val="90000"/>
              </a:lnSpc>
              <a:spcBef>
                <a:spcPts val="1000"/>
              </a:spcBef>
              <a:spcAft>
                <a:spcPts val="0"/>
              </a:spcAft>
              <a:buSzPts val="2400"/>
              <a:buNone/>
            </a:pPr>
            <a:r>
              <a:rPr lang="en-US" sz="3600">
                <a:solidFill>
                  <a:schemeClr val="lt1"/>
                </a:solidFill>
                <a:latin typeface="Tahoma"/>
                <a:ea typeface="Tahoma"/>
                <a:cs typeface="Tahoma"/>
                <a:sym typeface="Tahoma"/>
              </a:rPr>
              <a:t>Activity</a:t>
            </a:r>
            <a:endParaRPr>
              <a:latin typeface="Tahoma"/>
              <a:ea typeface="Tahoma"/>
              <a:cs typeface="Tahoma"/>
              <a:sym typeface="Tahoma"/>
            </a:endParaRPr>
          </a:p>
        </p:txBody>
      </p:sp>
      <p:sp>
        <p:nvSpPr>
          <p:cNvPr id="253" name="Google Shape;253;p21"/>
          <p:cNvSpPr/>
          <p:nvPr/>
        </p:nvSpPr>
        <p:spPr>
          <a:xfrm>
            <a:off x="678900" y="2507850"/>
            <a:ext cx="4531500" cy="1842300"/>
          </a:xfrm>
          <a:prstGeom prst="roundRect">
            <a:avLst>
              <a:gd fmla="val 16667" name="adj"/>
            </a:avLst>
          </a:prstGeom>
          <a:solidFill>
            <a:schemeClr val="lt1"/>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000" u="none" cap="none" strike="noStrike">
                <a:solidFill>
                  <a:srgbClr val="002060"/>
                </a:solidFill>
                <a:latin typeface="Tahoma"/>
                <a:ea typeface="Tahoma"/>
                <a:cs typeface="Tahoma"/>
                <a:sym typeface="Tahoma"/>
              </a:rPr>
              <a:t>Design your own community advocacy campaign</a:t>
            </a:r>
            <a:endParaRPr sz="400">
              <a:latin typeface="Tahoma"/>
              <a:ea typeface="Tahoma"/>
              <a:cs typeface="Tahoma"/>
              <a:sym typeface="Tahoma"/>
            </a:endParaRPr>
          </a:p>
        </p:txBody>
      </p:sp>
      <p:pic>
        <p:nvPicPr>
          <p:cNvPr id="254" name="Google Shape;254;p21"/>
          <p:cNvPicPr preferRelativeResize="0"/>
          <p:nvPr/>
        </p:nvPicPr>
        <p:blipFill rotWithShape="1">
          <a:blip r:embed="rId4">
            <a:alphaModFix/>
          </a:blip>
          <a:srcRect b="7218" l="9991" r="8242" t="0"/>
          <a:stretch/>
        </p:blipFill>
        <p:spPr>
          <a:xfrm>
            <a:off x="5836600" y="998925"/>
            <a:ext cx="5676501" cy="4964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62"/>
          <p:cNvSpPr txBox="1"/>
          <p:nvPr>
            <p:ph idx="1" type="body"/>
          </p:nvPr>
        </p:nvSpPr>
        <p:spPr>
          <a:xfrm>
            <a:off x="678899" y="1510700"/>
            <a:ext cx="3314700" cy="823800"/>
          </a:xfrm>
          <a:prstGeom prst="rect">
            <a:avLst/>
          </a:prstGeom>
          <a:solidFill>
            <a:srgbClr val="002060"/>
          </a:solidFill>
          <a:ln>
            <a:noFill/>
          </a:ln>
        </p:spPr>
        <p:txBody>
          <a:bodyPr anchorCtr="0" anchor="b" bIns="45700" lIns="91425" spcFirstLastPara="1" rIns="91425" wrap="square" tIns="45700">
            <a:normAutofit/>
          </a:bodyPr>
          <a:lstStyle/>
          <a:p>
            <a:pPr indent="-228600" lvl="0" marL="457200" rtl="0" algn="l">
              <a:lnSpc>
                <a:spcPct val="90000"/>
              </a:lnSpc>
              <a:spcBef>
                <a:spcPts val="1000"/>
              </a:spcBef>
              <a:spcAft>
                <a:spcPts val="0"/>
              </a:spcAft>
              <a:buSzPts val="2400"/>
              <a:buNone/>
            </a:pPr>
            <a:r>
              <a:rPr lang="en-US" sz="3600">
                <a:solidFill>
                  <a:schemeClr val="lt1"/>
                </a:solidFill>
                <a:latin typeface="Tahoma"/>
                <a:ea typeface="Tahoma"/>
                <a:cs typeface="Tahoma"/>
                <a:sym typeface="Tahoma"/>
              </a:rPr>
              <a:t>Activity</a:t>
            </a:r>
            <a:endParaRPr>
              <a:latin typeface="Tahoma"/>
              <a:ea typeface="Tahoma"/>
              <a:cs typeface="Tahoma"/>
              <a:sym typeface="Tahoma"/>
            </a:endParaRPr>
          </a:p>
        </p:txBody>
      </p:sp>
      <p:pic>
        <p:nvPicPr>
          <p:cNvPr descr="A picture containing icon&#10;&#10;Description automatically generated" id="260" name="Google Shape;260;p62"/>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261" name="Google Shape;261;p62"/>
          <p:cNvSpPr txBox="1"/>
          <p:nvPr/>
        </p:nvSpPr>
        <p:spPr>
          <a:xfrm>
            <a:off x="678900" y="2644175"/>
            <a:ext cx="4866000" cy="184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sz="600">
              <a:latin typeface="Tahoma"/>
              <a:ea typeface="Tahoma"/>
              <a:cs typeface="Tahoma"/>
              <a:sym typeface="Tahoma"/>
            </a:endParaRPr>
          </a:p>
        </p:txBody>
      </p:sp>
      <p:sp>
        <p:nvSpPr>
          <p:cNvPr id="262" name="Google Shape;262;p62"/>
          <p:cNvSpPr/>
          <p:nvPr/>
        </p:nvSpPr>
        <p:spPr>
          <a:xfrm>
            <a:off x="5437500" y="1067825"/>
            <a:ext cx="2926800" cy="11127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000" u="none" cap="none" strike="noStrike">
                <a:solidFill>
                  <a:schemeClr val="lt1"/>
                </a:solidFill>
                <a:latin typeface="Tahoma"/>
                <a:ea typeface="Tahoma"/>
                <a:cs typeface="Tahoma"/>
                <a:sym typeface="Tahoma"/>
              </a:rPr>
              <a:t>What is the issue you want to address?</a:t>
            </a:r>
            <a:endParaRPr>
              <a:latin typeface="Tahoma"/>
              <a:ea typeface="Tahoma"/>
              <a:cs typeface="Tahoma"/>
              <a:sym typeface="Tahoma"/>
            </a:endParaRPr>
          </a:p>
        </p:txBody>
      </p:sp>
      <p:sp>
        <p:nvSpPr>
          <p:cNvPr id="263" name="Google Shape;263;p62"/>
          <p:cNvSpPr/>
          <p:nvPr/>
        </p:nvSpPr>
        <p:spPr>
          <a:xfrm>
            <a:off x="8586169" y="3731881"/>
            <a:ext cx="2926800" cy="11127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1900" u="none" cap="none" strike="noStrike">
                <a:solidFill>
                  <a:schemeClr val="lt1"/>
                </a:solidFill>
                <a:latin typeface="Tahoma"/>
                <a:ea typeface="Tahoma"/>
                <a:cs typeface="Tahoma"/>
                <a:sym typeface="Tahoma"/>
              </a:rPr>
              <a:t>What hashtag would you create for your campaign?</a:t>
            </a:r>
            <a:endParaRPr sz="1300">
              <a:latin typeface="Tahoma"/>
              <a:ea typeface="Tahoma"/>
              <a:cs typeface="Tahoma"/>
              <a:sym typeface="Tahoma"/>
            </a:endParaRPr>
          </a:p>
        </p:txBody>
      </p:sp>
      <p:sp>
        <p:nvSpPr>
          <p:cNvPr id="264" name="Google Shape;264;p62"/>
          <p:cNvSpPr/>
          <p:nvPr/>
        </p:nvSpPr>
        <p:spPr>
          <a:xfrm>
            <a:off x="5437500" y="3727192"/>
            <a:ext cx="2921700" cy="11127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1800" u="none" cap="none" strike="noStrike">
                <a:solidFill>
                  <a:schemeClr val="lt1"/>
                </a:solidFill>
                <a:latin typeface="Tahoma"/>
                <a:ea typeface="Tahoma"/>
                <a:cs typeface="Tahoma"/>
                <a:sym typeface="Tahoma"/>
              </a:rPr>
              <a:t>Is there a celebrity or an influencer you would like to use for your campaign? How so?</a:t>
            </a:r>
            <a:endParaRPr sz="1200">
              <a:latin typeface="Tahoma"/>
              <a:ea typeface="Tahoma"/>
              <a:cs typeface="Tahoma"/>
              <a:sym typeface="Tahoma"/>
            </a:endParaRPr>
          </a:p>
        </p:txBody>
      </p:sp>
      <p:sp>
        <p:nvSpPr>
          <p:cNvPr id="265" name="Google Shape;265;p62"/>
          <p:cNvSpPr/>
          <p:nvPr/>
        </p:nvSpPr>
        <p:spPr>
          <a:xfrm>
            <a:off x="5437500" y="2397508"/>
            <a:ext cx="2926800" cy="11127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000" u="none" cap="none" strike="noStrike">
                <a:solidFill>
                  <a:schemeClr val="lt1"/>
                </a:solidFill>
                <a:latin typeface="Tahoma"/>
                <a:ea typeface="Tahoma"/>
                <a:cs typeface="Tahoma"/>
                <a:sym typeface="Tahoma"/>
              </a:rPr>
              <a:t>What community does this affect?</a:t>
            </a:r>
            <a:endParaRPr>
              <a:latin typeface="Tahoma"/>
              <a:ea typeface="Tahoma"/>
              <a:cs typeface="Tahoma"/>
              <a:sym typeface="Tahoma"/>
            </a:endParaRPr>
          </a:p>
        </p:txBody>
      </p:sp>
      <p:sp>
        <p:nvSpPr>
          <p:cNvPr id="266" name="Google Shape;266;p62"/>
          <p:cNvSpPr/>
          <p:nvPr/>
        </p:nvSpPr>
        <p:spPr>
          <a:xfrm>
            <a:off x="8586168" y="2397508"/>
            <a:ext cx="2926800" cy="11127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1800" u="none" cap="none" strike="noStrike">
                <a:solidFill>
                  <a:schemeClr val="lt1"/>
                </a:solidFill>
                <a:latin typeface="Tahoma"/>
                <a:ea typeface="Tahoma"/>
                <a:cs typeface="Tahoma"/>
                <a:sym typeface="Tahoma"/>
              </a:rPr>
              <a:t>What media platforms will you use to raise awareness around your cause? In what ways?</a:t>
            </a:r>
            <a:endParaRPr sz="1200">
              <a:latin typeface="Tahoma"/>
              <a:ea typeface="Tahoma"/>
              <a:cs typeface="Tahoma"/>
              <a:sym typeface="Tahoma"/>
            </a:endParaRPr>
          </a:p>
        </p:txBody>
      </p:sp>
      <p:sp>
        <p:nvSpPr>
          <p:cNvPr id="267" name="Google Shape;267;p62"/>
          <p:cNvSpPr/>
          <p:nvPr/>
        </p:nvSpPr>
        <p:spPr>
          <a:xfrm>
            <a:off x="8586168" y="1072515"/>
            <a:ext cx="2926800" cy="11127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000" u="none" cap="none" strike="noStrike">
                <a:solidFill>
                  <a:schemeClr val="lt1"/>
                </a:solidFill>
                <a:latin typeface="Tahoma"/>
                <a:ea typeface="Tahoma"/>
                <a:cs typeface="Tahoma"/>
                <a:sym typeface="Tahoma"/>
              </a:rPr>
              <a:t>How do you want to address this issue?</a:t>
            </a:r>
            <a:endParaRPr>
              <a:latin typeface="Tahoma"/>
              <a:ea typeface="Tahoma"/>
              <a:cs typeface="Tahoma"/>
              <a:sym typeface="Tahoma"/>
            </a:endParaRPr>
          </a:p>
        </p:txBody>
      </p:sp>
      <p:sp>
        <p:nvSpPr>
          <p:cNvPr id="268" name="Google Shape;268;p62"/>
          <p:cNvSpPr/>
          <p:nvPr/>
        </p:nvSpPr>
        <p:spPr>
          <a:xfrm>
            <a:off x="5437500" y="5056875"/>
            <a:ext cx="2921700" cy="11127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000" u="none" cap="none" strike="noStrike">
                <a:solidFill>
                  <a:schemeClr val="lt1"/>
                </a:solidFill>
                <a:latin typeface="Tahoma"/>
                <a:ea typeface="Tahoma"/>
                <a:cs typeface="Tahoma"/>
                <a:sym typeface="Tahoma"/>
              </a:rPr>
              <a:t>Who will be in your support network?</a:t>
            </a:r>
            <a:endParaRPr>
              <a:latin typeface="Tahoma"/>
              <a:ea typeface="Tahoma"/>
              <a:cs typeface="Tahoma"/>
              <a:sym typeface="Tahoma"/>
            </a:endParaRPr>
          </a:p>
        </p:txBody>
      </p:sp>
      <p:sp>
        <p:nvSpPr>
          <p:cNvPr id="269" name="Google Shape;269;p62"/>
          <p:cNvSpPr/>
          <p:nvPr/>
        </p:nvSpPr>
        <p:spPr>
          <a:xfrm>
            <a:off x="8586169" y="5056875"/>
            <a:ext cx="2926800" cy="11127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000" u="none" cap="none" strike="noStrike">
                <a:solidFill>
                  <a:schemeClr val="lt1"/>
                </a:solidFill>
                <a:latin typeface="Tahoma"/>
                <a:ea typeface="Tahoma"/>
                <a:cs typeface="Tahoma"/>
                <a:sym typeface="Tahoma"/>
              </a:rPr>
              <a:t>What is the timeline for your campaign?</a:t>
            </a:r>
            <a:endParaRPr>
              <a:latin typeface="Tahoma"/>
              <a:ea typeface="Tahoma"/>
              <a:cs typeface="Tahoma"/>
              <a:sym typeface="Tahoma"/>
            </a:endParaRPr>
          </a:p>
        </p:txBody>
      </p:sp>
      <p:sp>
        <p:nvSpPr>
          <p:cNvPr id="270" name="Google Shape;270;p62"/>
          <p:cNvSpPr txBox="1"/>
          <p:nvPr/>
        </p:nvSpPr>
        <p:spPr>
          <a:xfrm>
            <a:off x="678900" y="288900"/>
            <a:ext cx="10834200" cy="7158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05 Time for Action</a:t>
            </a:r>
            <a:r>
              <a:rPr b="1" lang="en-US" sz="4500">
                <a:solidFill>
                  <a:schemeClr val="lt1"/>
                </a:solidFill>
                <a:latin typeface="Tahoma"/>
                <a:ea typeface="Tahoma"/>
                <a:cs typeface="Tahoma"/>
                <a:sym typeface="Tahoma"/>
              </a:rPr>
              <a:t> </a:t>
            </a:r>
            <a:endParaRPr i="0" sz="4500" u="none" cap="none" strike="noStrike">
              <a:solidFill>
                <a:srgbClr val="000000"/>
              </a:solidFill>
              <a:latin typeface="Tahoma"/>
              <a:ea typeface="Tahoma"/>
              <a:cs typeface="Tahoma"/>
              <a:sym typeface="Tahoma"/>
            </a:endParaRPr>
          </a:p>
        </p:txBody>
      </p:sp>
      <p:sp>
        <p:nvSpPr>
          <p:cNvPr id="271" name="Google Shape;271;p62"/>
          <p:cNvSpPr/>
          <p:nvPr/>
        </p:nvSpPr>
        <p:spPr>
          <a:xfrm>
            <a:off x="678900" y="2507850"/>
            <a:ext cx="4531500" cy="1842300"/>
          </a:xfrm>
          <a:prstGeom prst="roundRect">
            <a:avLst>
              <a:gd fmla="val 16667" name="adj"/>
            </a:avLst>
          </a:prstGeom>
          <a:solidFill>
            <a:schemeClr val="lt1"/>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000" u="none" cap="none" strike="noStrike">
                <a:solidFill>
                  <a:srgbClr val="002060"/>
                </a:solidFill>
                <a:latin typeface="Tahoma"/>
                <a:ea typeface="Tahoma"/>
                <a:cs typeface="Tahoma"/>
                <a:sym typeface="Tahoma"/>
              </a:rPr>
              <a:t>Design your own community advocacy campaign</a:t>
            </a:r>
            <a:endParaRPr sz="400">
              <a:latin typeface="Tahoma"/>
              <a:ea typeface="Tahoma"/>
              <a:cs typeface="Tahoma"/>
              <a:sym typeface="Tahoma"/>
            </a:endParaRPr>
          </a:p>
        </p:txBody>
      </p:sp>
      <p:sp>
        <p:nvSpPr>
          <p:cNvPr id="272" name="Google Shape;272;p62"/>
          <p:cNvSpPr txBox="1"/>
          <p:nvPr>
            <p:ph idx="1" type="body"/>
          </p:nvPr>
        </p:nvSpPr>
        <p:spPr>
          <a:xfrm>
            <a:off x="678899" y="1510700"/>
            <a:ext cx="3314700" cy="823800"/>
          </a:xfrm>
          <a:prstGeom prst="rect">
            <a:avLst/>
          </a:prstGeom>
          <a:solidFill>
            <a:srgbClr val="002060"/>
          </a:solidFill>
          <a:ln>
            <a:noFill/>
          </a:ln>
        </p:spPr>
        <p:txBody>
          <a:bodyPr anchorCtr="0" anchor="b" bIns="45700" lIns="91425" spcFirstLastPara="1" rIns="91425" wrap="square" tIns="45700">
            <a:normAutofit/>
          </a:bodyPr>
          <a:lstStyle/>
          <a:p>
            <a:pPr indent="-228600" lvl="0" marL="457200" rtl="0" algn="l">
              <a:lnSpc>
                <a:spcPct val="90000"/>
              </a:lnSpc>
              <a:spcBef>
                <a:spcPts val="1000"/>
              </a:spcBef>
              <a:spcAft>
                <a:spcPts val="0"/>
              </a:spcAft>
              <a:buSzPts val="2400"/>
              <a:buNone/>
            </a:pPr>
            <a:r>
              <a:rPr lang="en-US" sz="3600">
                <a:solidFill>
                  <a:schemeClr val="lt1"/>
                </a:solidFill>
                <a:latin typeface="Tahoma"/>
                <a:ea typeface="Tahoma"/>
                <a:cs typeface="Tahoma"/>
                <a:sym typeface="Tahoma"/>
              </a:rPr>
              <a:t>Activity</a:t>
            </a:r>
            <a:endParaRPr>
              <a:latin typeface="Tahoma"/>
              <a:ea typeface="Tahoma"/>
              <a:cs typeface="Tahoma"/>
              <a:sym typeface="Tahom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63"/>
          <p:cNvSpPr txBox="1"/>
          <p:nvPr>
            <p:ph idx="1" type="body"/>
          </p:nvPr>
        </p:nvSpPr>
        <p:spPr>
          <a:xfrm>
            <a:off x="678900" y="1182400"/>
            <a:ext cx="3862800" cy="823800"/>
          </a:xfrm>
          <a:prstGeom prst="rect">
            <a:avLst/>
          </a:prstGeom>
          <a:solidFill>
            <a:srgbClr val="002060"/>
          </a:solidFill>
          <a:ln>
            <a:noFill/>
          </a:ln>
        </p:spPr>
        <p:txBody>
          <a:bodyPr anchorCtr="0" anchor="b" bIns="45700" lIns="91425" spcFirstLastPara="1" rIns="91425" wrap="square" tIns="45700">
            <a:normAutofit/>
          </a:bodyPr>
          <a:lstStyle/>
          <a:p>
            <a:pPr indent="-228600" lvl="0" marL="457200" rtl="0" algn="ctr">
              <a:lnSpc>
                <a:spcPct val="90000"/>
              </a:lnSpc>
              <a:spcBef>
                <a:spcPts val="1000"/>
              </a:spcBef>
              <a:spcAft>
                <a:spcPts val="0"/>
              </a:spcAft>
              <a:buSzPts val="2400"/>
              <a:buNone/>
            </a:pPr>
            <a:r>
              <a:rPr lang="en-US" sz="3600">
                <a:solidFill>
                  <a:schemeClr val="lt1"/>
                </a:solidFill>
                <a:latin typeface="Tahoma"/>
                <a:ea typeface="Tahoma"/>
                <a:cs typeface="Tahoma"/>
                <a:sym typeface="Tahoma"/>
              </a:rPr>
              <a:t>Activity</a:t>
            </a:r>
            <a:endParaRPr>
              <a:latin typeface="Tahoma"/>
              <a:ea typeface="Tahoma"/>
              <a:cs typeface="Tahoma"/>
              <a:sym typeface="Tahoma"/>
            </a:endParaRPr>
          </a:p>
        </p:txBody>
      </p:sp>
      <p:sp>
        <p:nvSpPr>
          <p:cNvPr id="278" name="Google Shape;278;p63"/>
          <p:cNvSpPr txBox="1"/>
          <p:nvPr/>
        </p:nvSpPr>
        <p:spPr>
          <a:xfrm>
            <a:off x="678902" y="2367175"/>
            <a:ext cx="4410000" cy="2031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i="0" lang="en-US" sz="4200" u="none" cap="none" strike="noStrike">
                <a:solidFill>
                  <a:srgbClr val="000000"/>
                </a:solidFill>
                <a:latin typeface="Tahoma"/>
                <a:ea typeface="Tahoma"/>
                <a:cs typeface="Tahoma"/>
                <a:sym typeface="Tahoma"/>
              </a:rPr>
              <a:t>My advocacy campaign sharing session </a:t>
            </a:r>
            <a:endParaRPr sz="1200">
              <a:latin typeface="Tahoma"/>
              <a:ea typeface="Tahoma"/>
              <a:cs typeface="Tahoma"/>
              <a:sym typeface="Tahoma"/>
            </a:endParaRPr>
          </a:p>
        </p:txBody>
      </p:sp>
      <p:pic>
        <p:nvPicPr>
          <p:cNvPr descr="Two people looking at a computer&#10;&#10;Description automatically generated with medium confidence" id="279" name="Google Shape;279;p63"/>
          <p:cNvPicPr preferRelativeResize="0"/>
          <p:nvPr/>
        </p:nvPicPr>
        <p:blipFill rotWithShape="1">
          <a:blip r:embed="rId3">
            <a:alphaModFix/>
          </a:blip>
          <a:srcRect b="0" l="50000" r="0" t="0"/>
          <a:stretch/>
        </p:blipFill>
        <p:spPr>
          <a:xfrm>
            <a:off x="6096000" y="1004700"/>
            <a:ext cx="5417102" cy="5230300"/>
          </a:xfrm>
          <a:prstGeom prst="rect">
            <a:avLst/>
          </a:prstGeom>
          <a:noFill/>
          <a:ln>
            <a:noFill/>
          </a:ln>
        </p:spPr>
      </p:pic>
      <p:pic>
        <p:nvPicPr>
          <p:cNvPr descr="A picture containing icon&#10;&#10;Description automatically generated" id="280" name="Google Shape;280;p63"/>
          <p:cNvPicPr preferRelativeResize="0"/>
          <p:nvPr/>
        </p:nvPicPr>
        <p:blipFill rotWithShape="1">
          <a:blip r:embed="rId4">
            <a:alphaModFix/>
          </a:blip>
          <a:srcRect b="0" l="0" r="0" t="0"/>
          <a:stretch/>
        </p:blipFill>
        <p:spPr>
          <a:xfrm>
            <a:off x="8657112" y="6234999"/>
            <a:ext cx="2685803" cy="550590"/>
          </a:xfrm>
          <a:prstGeom prst="rect">
            <a:avLst/>
          </a:prstGeom>
          <a:noFill/>
          <a:ln>
            <a:noFill/>
          </a:ln>
        </p:spPr>
      </p:pic>
      <p:sp>
        <p:nvSpPr>
          <p:cNvPr id="281" name="Google Shape;281;p63"/>
          <p:cNvSpPr txBox="1"/>
          <p:nvPr/>
        </p:nvSpPr>
        <p:spPr>
          <a:xfrm>
            <a:off x="678900" y="288900"/>
            <a:ext cx="10834200" cy="7158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05 Time for Action</a:t>
            </a:r>
            <a:r>
              <a:rPr b="1" lang="en-US" sz="4500">
                <a:solidFill>
                  <a:schemeClr val="lt1"/>
                </a:solidFill>
                <a:latin typeface="Tahoma"/>
                <a:ea typeface="Tahoma"/>
                <a:cs typeface="Tahoma"/>
                <a:sym typeface="Tahoma"/>
              </a:rPr>
              <a:t> </a:t>
            </a:r>
            <a:endParaRPr i="0" sz="4500" u="none" cap="none" strike="noStrike">
              <a:solidFill>
                <a:srgbClr val="000000"/>
              </a:solidFill>
              <a:latin typeface="Tahoma"/>
              <a:ea typeface="Tahoma"/>
              <a:cs typeface="Tahoma"/>
              <a:sym typeface="Tahom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descr="A picture containing icon&#10;&#10;Description automatically generated" id="286" name="Google Shape;286;p64"/>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287" name="Google Shape;287;p64"/>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06 </a:t>
            </a:r>
            <a:r>
              <a:rPr b="1" lang="en-US" sz="4400">
                <a:solidFill>
                  <a:schemeClr val="lt1"/>
                </a:solidFill>
                <a:latin typeface="Tahoma"/>
                <a:ea typeface="Tahoma"/>
                <a:cs typeface="Tahoma"/>
                <a:sym typeface="Tahoma"/>
              </a:rPr>
              <a:t>Exploring Experiences</a:t>
            </a:r>
            <a:r>
              <a:rPr b="1" lang="en-US" sz="4400">
                <a:solidFill>
                  <a:schemeClr val="lt1"/>
                </a:solidFill>
                <a:latin typeface="Tahoma"/>
                <a:ea typeface="Tahoma"/>
                <a:cs typeface="Tahoma"/>
                <a:sym typeface="Tahoma"/>
              </a:rPr>
              <a:t> </a:t>
            </a:r>
            <a:endParaRPr i="0" sz="4400" u="none" cap="none" strike="noStrike">
              <a:solidFill>
                <a:srgbClr val="000000"/>
              </a:solidFill>
              <a:latin typeface="Tahoma"/>
              <a:ea typeface="Tahoma"/>
              <a:cs typeface="Tahoma"/>
              <a:sym typeface="Tahoma"/>
            </a:endParaRPr>
          </a:p>
        </p:txBody>
      </p:sp>
      <p:pic>
        <p:nvPicPr>
          <p:cNvPr id="288" name="Google Shape;288;p64"/>
          <p:cNvPicPr preferRelativeResize="0"/>
          <p:nvPr/>
        </p:nvPicPr>
        <p:blipFill>
          <a:blip r:embed="rId4">
            <a:alphaModFix/>
          </a:blip>
          <a:stretch>
            <a:fillRect/>
          </a:stretch>
        </p:blipFill>
        <p:spPr>
          <a:xfrm>
            <a:off x="6141000" y="1004700"/>
            <a:ext cx="5372100" cy="5164975"/>
          </a:xfrm>
          <a:prstGeom prst="rect">
            <a:avLst/>
          </a:prstGeom>
          <a:noFill/>
          <a:ln>
            <a:noFill/>
          </a:ln>
        </p:spPr>
      </p:pic>
      <p:sp>
        <p:nvSpPr>
          <p:cNvPr id="289" name="Google Shape;289;p64"/>
          <p:cNvSpPr/>
          <p:nvPr/>
        </p:nvSpPr>
        <p:spPr>
          <a:xfrm>
            <a:off x="678900" y="2138250"/>
            <a:ext cx="5372100" cy="2581500"/>
          </a:xfrm>
          <a:prstGeom prst="roundRect">
            <a:avLst>
              <a:gd fmla="val 16667" name="adj"/>
            </a:avLst>
          </a:prstGeom>
          <a:solidFill>
            <a:schemeClr val="lt1"/>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3600" u="none" cap="none" strike="noStrike">
                <a:solidFill>
                  <a:srgbClr val="002060"/>
                </a:solidFill>
                <a:latin typeface="Tahoma"/>
                <a:ea typeface="Tahoma"/>
                <a:cs typeface="Tahoma"/>
                <a:sym typeface="Tahoma"/>
              </a:rPr>
              <a:t>How do our experiences make us unique?</a:t>
            </a:r>
            <a:endParaRPr>
              <a:latin typeface="Tahoma"/>
              <a:ea typeface="Tahoma"/>
              <a:cs typeface="Tahoma"/>
              <a:sym typeface="Tahoma"/>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10"/>
          <p:cNvSpPr txBox="1"/>
          <p:nvPr>
            <p:ph type="title"/>
          </p:nvPr>
        </p:nvSpPr>
        <p:spPr>
          <a:xfrm>
            <a:off x="1367950" y="1186000"/>
            <a:ext cx="9630300" cy="1309800"/>
          </a:xfrm>
          <a:prstGeom prst="rect">
            <a:avLst/>
          </a:prstGeom>
          <a:solidFill>
            <a:srgbClr val="002060"/>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889"/>
              <a:buNone/>
            </a:pPr>
            <a:r>
              <a:rPr b="1" lang="en-US" sz="3100">
                <a:solidFill>
                  <a:schemeClr val="lt1"/>
                </a:solidFill>
                <a:latin typeface="Montserrat SemiBold"/>
                <a:ea typeface="Montserrat SemiBold"/>
                <a:cs typeface="Montserrat SemiBold"/>
                <a:sym typeface="Montserrat SemiBold"/>
              </a:rPr>
              <a:t>Choose One of Your Most Memorable Experiences and Discuss</a:t>
            </a:r>
            <a:endParaRPr/>
          </a:p>
        </p:txBody>
      </p:sp>
      <p:pic>
        <p:nvPicPr>
          <p:cNvPr descr="A picture containing icon&#10;&#10;Description automatically generated" id="295" name="Google Shape;295;p10"/>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296" name="Google Shape;296;p10"/>
          <p:cNvSpPr/>
          <p:nvPr/>
        </p:nvSpPr>
        <p:spPr>
          <a:xfrm>
            <a:off x="678900" y="2880025"/>
            <a:ext cx="2952000" cy="1894200"/>
          </a:xfrm>
          <a:prstGeom prst="rect">
            <a:avLst/>
          </a:prstGeom>
          <a:solidFill>
            <a:schemeClr val="lt1"/>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500" u="none" cap="none" strike="noStrike">
                <a:solidFill>
                  <a:schemeClr val="dk1"/>
                </a:solidFill>
                <a:latin typeface="Tahoma"/>
                <a:ea typeface="Tahoma"/>
                <a:cs typeface="Tahoma"/>
                <a:sym typeface="Tahoma"/>
              </a:rPr>
              <a:t>Why is it memorable?</a:t>
            </a:r>
            <a:endParaRPr i="0" sz="2500" u="none" cap="none" strike="noStrike">
              <a:solidFill>
                <a:schemeClr val="dk1"/>
              </a:solidFill>
              <a:latin typeface="Tahoma"/>
              <a:ea typeface="Tahoma"/>
              <a:cs typeface="Tahoma"/>
              <a:sym typeface="Tahoma"/>
            </a:endParaRPr>
          </a:p>
        </p:txBody>
      </p:sp>
      <p:sp>
        <p:nvSpPr>
          <p:cNvPr id="297" name="Google Shape;297;p10"/>
          <p:cNvSpPr/>
          <p:nvPr/>
        </p:nvSpPr>
        <p:spPr>
          <a:xfrm>
            <a:off x="4605474" y="2880032"/>
            <a:ext cx="2952300" cy="1894200"/>
          </a:xfrm>
          <a:prstGeom prst="rect">
            <a:avLst/>
          </a:prstGeom>
          <a:solidFill>
            <a:schemeClr val="lt1"/>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500" u="none" cap="none" strike="noStrike">
                <a:solidFill>
                  <a:schemeClr val="dk1"/>
                </a:solidFill>
                <a:latin typeface="Tahoma"/>
                <a:ea typeface="Tahoma"/>
                <a:cs typeface="Tahoma"/>
                <a:sym typeface="Tahoma"/>
              </a:rPr>
              <a:t>How has the memory shaped who you </a:t>
            </a:r>
            <a:br>
              <a:rPr i="0" lang="en-US" sz="2500" u="none" cap="none" strike="noStrike">
                <a:solidFill>
                  <a:schemeClr val="dk1"/>
                </a:solidFill>
                <a:latin typeface="Tahoma"/>
                <a:ea typeface="Tahoma"/>
                <a:cs typeface="Tahoma"/>
                <a:sym typeface="Tahoma"/>
              </a:rPr>
            </a:br>
            <a:r>
              <a:rPr i="0" lang="en-US" sz="2500" u="none" cap="none" strike="noStrike">
                <a:solidFill>
                  <a:schemeClr val="dk1"/>
                </a:solidFill>
                <a:latin typeface="Tahoma"/>
                <a:ea typeface="Tahoma"/>
                <a:cs typeface="Tahoma"/>
                <a:sym typeface="Tahoma"/>
              </a:rPr>
              <a:t>are today?</a:t>
            </a:r>
            <a:endParaRPr i="0" sz="2500" u="none" cap="none" strike="noStrike">
              <a:solidFill>
                <a:schemeClr val="dk1"/>
              </a:solidFill>
              <a:latin typeface="Tahoma"/>
              <a:ea typeface="Tahoma"/>
              <a:cs typeface="Tahoma"/>
              <a:sym typeface="Tahoma"/>
            </a:endParaRPr>
          </a:p>
        </p:txBody>
      </p:sp>
      <p:sp>
        <p:nvSpPr>
          <p:cNvPr id="298" name="Google Shape;298;p10"/>
          <p:cNvSpPr/>
          <p:nvPr/>
        </p:nvSpPr>
        <p:spPr>
          <a:xfrm>
            <a:off x="8561102" y="2880032"/>
            <a:ext cx="2952000" cy="1894200"/>
          </a:xfrm>
          <a:prstGeom prst="rect">
            <a:avLst/>
          </a:prstGeom>
          <a:solidFill>
            <a:schemeClr val="lt1"/>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500" u="none" cap="none" strike="noStrike">
                <a:solidFill>
                  <a:schemeClr val="dk1"/>
                </a:solidFill>
                <a:latin typeface="Tahoma"/>
                <a:ea typeface="Tahoma"/>
                <a:cs typeface="Tahoma"/>
                <a:sym typeface="Tahoma"/>
              </a:rPr>
              <a:t>Has this memory defined parts of your personality? How?</a:t>
            </a:r>
            <a:endParaRPr i="0" sz="2500" u="none" cap="none" strike="noStrike">
              <a:solidFill>
                <a:schemeClr val="dk1"/>
              </a:solidFill>
              <a:latin typeface="Tahoma"/>
              <a:ea typeface="Tahoma"/>
              <a:cs typeface="Tahoma"/>
              <a:sym typeface="Tahoma"/>
            </a:endParaRPr>
          </a:p>
        </p:txBody>
      </p:sp>
      <p:pic>
        <p:nvPicPr>
          <p:cNvPr descr="Chat outline" id="299" name="Google Shape;299;p10"/>
          <p:cNvPicPr preferRelativeResize="0"/>
          <p:nvPr/>
        </p:nvPicPr>
        <p:blipFill rotWithShape="1">
          <a:blip r:embed="rId4">
            <a:alphaModFix/>
          </a:blip>
          <a:srcRect b="0" l="0" r="0" t="0"/>
          <a:stretch/>
        </p:blipFill>
        <p:spPr>
          <a:xfrm>
            <a:off x="1367950" y="1319138"/>
            <a:ext cx="929600" cy="902725"/>
          </a:xfrm>
          <a:prstGeom prst="rect">
            <a:avLst/>
          </a:prstGeom>
          <a:noFill/>
          <a:ln>
            <a:noFill/>
          </a:ln>
        </p:spPr>
      </p:pic>
      <p:sp>
        <p:nvSpPr>
          <p:cNvPr id="300" name="Google Shape;300;p10"/>
          <p:cNvSpPr txBox="1"/>
          <p:nvPr/>
        </p:nvSpPr>
        <p:spPr>
          <a:xfrm>
            <a:off x="678900" y="288900"/>
            <a:ext cx="10834200" cy="7158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06 Exploring Experiences </a:t>
            </a:r>
            <a:r>
              <a:rPr b="1" lang="en-US" sz="4500">
                <a:solidFill>
                  <a:schemeClr val="lt1"/>
                </a:solidFill>
                <a:latin typeface="Tahoma"/>
                <a:ea typeface="Tahoma"/>
                <a:cs typeface="Tahoma"/>
                <a:sym typeface="Tahoma"/>
              </a:rPr>
              <a:t> </a:t>
            </a:r>
            <a:endParaRPr i="0" sz="4500" u="none" cap="none" strike="noStrike">
              <a:solidFill>
                <a:srgbClr val="000000"/>
              </a:solidFill>
              <a:latin typeface="Tahoma"/>
              <a:ea typeface="Tahoma"/>
              <a:cs typeface="Tahoma"/>
              <a:sym typeface="Tahom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66"/>
          <p:cNvSpPr txBox="1"/>
          <p:nvPr>
            <p:ph idx="1" type="body"/>
          </p:nvPr>
        </p:nvSpPr>
        <p:spPr>
          <a:xfrm>
            <a:off x="678899" y="1510700"/>
            <a:ext cx="3314700" cy="823800"/>
          </a:xfrm>
          <a:prstGeom prst="rect">
            <a:avLst/>
          </a:prstGeom>
          <a:solidFill>
            <a:srgbClr val="002060"/>
          </a:solidFill>
          <a:ln>
            <a:noFill/>
          </a:ln>
        </p:spPr>
        <p:txBody>
          <a:bodyPr anchorCtr="0" anchor="b" bIns="45700" lIns="91425" spcFirstLastPara="1" rIns="91425" wrap="square" tIns="45700">
            <a:normAutofit/>
          </a:bodyPr>
          <a:lstStyle/>
          <a:p>
            <a:pPr indent="-228600" lvl="0" marL="457200" rtl="0" algn="ctr">
              <a:lnSpc>
                <a:spcPct val="90000"/>
              </a:lnSpc>
              <a:spcBef>
                <a:spcPts val="1000"/>
              </a:spcBef>
              <a:spcAft>
                <a:spcPts val="0"/>
              </a:spcAft>
              <a:buSzPts val="2400"/>
              <a:buNone/>
            </a:pPr>
            <a:r>
              <a:rPr lang="en-US" sz="3600">
                <a:solidFill>
                  <a:schemeClr val="lt1"/>
                </a:solidFill>
                <a:latin typeface="Tahoma"/>
                <a:ea typeface="Tahoma"/>
                <a:cs typeface="Tahoma"/>
                <a:sym typeface="Tahoma"/>
              </a:rPr>
              <a:t>Activity</a:t>
            </a:r>
            <a:endParaRPr>
              <a:latin typeface="Tahoma"/>
              <a:ea typeface="Tahoma"/>
              <a:cs typeface="Tahoma"/>
              <a:sym typeface="Tahoma"/>
            </a:endParaRPr>
          </a:p>
        </p:txBody>
      </p:sp>
      <p:sp>
        <p:nvSpPr>
          <p:cNvPr id="306" name="Google Shape;306;p66"/>
          <p:cNvSpPr txBox="1"/>
          <p:nvPr/>
        </p:nvSpPr>
        <p:spPr>
          <a:xfrm>
            <a:off x="678900" y="2644175"/>
            <a:ext cx="4501200" cy="1262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en-US" sz="3800" u="none" cap="none" strike="noStrike">
                <a:solidFill>
                  <a:srgbClr val="000000"/>
                </a:solidFill>
                <a:latin typeface="Tahoma"/>
                <a:ea typeface="Tahoma"/>
                <a:cs typeface="Tahoma"/>
                <a:sym typeface="Tahoma"/>
              </a:rPr>
              <a:t>Taking on a new challenge</a:t>
            </a:r>
            <a:endParaRPr sz="800">
              <a:latin typeface="Tahoma"/>
              <a:ea typeface="Tahoma"/>
              <a:cs typeface="Tahoma"/>
              <a:sym typeface="Tahoma"/>
            </a:endParaRPr>
          </a:p>
        </p:txBody>
      </p:sp>
      <p:pic>
        <p:nvPicPr>
          <p:cNvPr descr="A picture containing icon&#10;&#10;Description automatically generated" id="307" name="Google Shape;307;p66"/>
          <p:cNvPicPr preferRelativeResize="0"/>
          <p:nvPr/>
        </p:nvPicPr>
        <p:blipFill rotWithShape="1">
          <a:blip r:embed="rId3">
            <a:alphaModFix/>
          </a:blip>
          <a:srcRect b="0" l="0" r="0" t="0"/>
          <a:stretch/>
        </p:blipFill>
        <p:spPr>
          <a:xfrm>
            <a:off x="8657112" y="6234999"/>
            <a:ext cx="2685803" cy="550590"/>
          </a:xfrm>
          <a:prstGeom prst="rect">
            <a:avLst/>
          </a:prstGeom>
          <a:noFill/>
          <a:ln>
            <a:noFill/>
          </a:ln>
        </p:spPr>
      </p:pic>
      <p:sp>
        <p:nvSpPr>
          <p:cNvPr id="308" name="Google Shape;308;p66"/>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06 Exploring Experiences </a:t>
            </a:r>
            <a:endParaRPr i="0" sz="4500" u="none" cap="none" strike="noStrike">
              <a:solidFill>
                <a:srgbClr val="000000"/>
              </a:solidFill>
              <a:latin typeface="Tahoma"/>
              <a:ea typeface="Tahoma"/>
              <a:cs typeface="Tahoma"/>
              <a:sym typeface="Tahoma"/>
            </a:endParaRPr>
          </a:p>
        </p:txBody>
      </p:sp>
      <p:pic>
        <p:nvPicPr>
          <p:cNvPr id="309" name="Google Shape;309;p66"/>
          <p:cNvPicPr preferRelativeResize="0"/>
          <p:nvPr/>
        </p:nvPicPr>
        <p:blipFill>
          <a:blip r:embed="rId4">
            <a:alphaModFix/>
          </a:blip>
          <a:stretch>
            <a:fillRect/>
          </a:stretch>
        </p:blipFill>
        <p:spPr>
          <a:xfrm>
            <a:off x="4687525" y="1004700"/>
            <a:ext cx="6825575" cy="46130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67"/>
          <p:cNvSpPr txBox="1"/>
          <p:nvPr>
            <p:ph idx="1" type="body"/>
          </p:nvPr>
        </p:nvSpPr>
        <p:spPr>
          <a:xfrm>
            <a:off x="4438650" y="1225675"/>
            <a:ext cx="3314700" cy="550500"/>
          </a:xfrm>
          <a:prstGeom prst="rect">
            <a:avLst/>
          </a:prstGeom>
          <a:solidFill>
            <a:srgbClr val="002060"/>
          </a:solidFill>
          <a:ln>
            <a:noFill/>
          </a:ln>
        </p:spPr>
        <p:txBody>
          <a:bodyPr anchorCtr="0" anchor="b" bIns="45700" lIns="91425" spcFirstLastPara="1" rIns="91425" wrap="square" tIns="45700">
            <a:normAutofit/>
          </a:bodyPr>
          <a:lstStyle/>
          <a:p>
            <a:pPr indent="-228600" lvl="0" marL="457200" rtl="0" algn="ctr">
              <a:lnSpc>
                <a:spcPct val="90000"/>
              </a:lnSpc>
              <a:spcBef>
                <a:spcPts val="1000"/>
              </a:spcBef>
              <a:spcAft>
                <a:spcPts val="0"/>
              </a:spcAft>
              <a:buSzPts val="2400"/>
              <a:buNone/>
            </a:pPr>
            <a:r>
              <a:rPr lang="en-US" sz="3200">
                <a:solidFill>
                  <a:schemeClr val="lt1"/>
                </a:solidFill>
                <a:latin typeface="Tahoma"/>
                <a:ea typeface="Tahoma"/>
                <a:cs typeface="Tahoma"/>
                <a:sym typeface="Tahoma"/>
              </a:rPr>
              <a:t>Activity</a:t>
            </a:r>
            <a:endParaRPr sz="2000">
              <a:latin typeface="Tahoma"/>
              <a:ea typeface="Tahoma"/>
              <a:cs typeface="Tahoma"/>
              <a:sym typeface="Tahoma"/>
            </a:endParaRPr>
          </a:p>
        </p:txBody>
      </p:sp>
      <p:pic>
        <p:nvPicPr>
          <p:cNvPr descr="A picture containing icon&#10;&#10;Description automatically generated" id="315" name="Google Shape;315;p67"/>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316" name="Google Shape;316;p67"/>
          <p:cNvSpPr txBox="1"/>
          <p:nvPr/>
        </p:nvSpPr>
        <p:spPr>
          <a:xfrm>
            <a:off x="3453300" y="2010950"/>
            <a:ext cx="5285400" cy="200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sz="700">
              <a:latin typeface="Tahoma"/>
              <a:ea typeface="Tahoma"/>
              <a:cs typeface="Tahoma"/>
              <a:sym typeface="Tahoma"/>
            </a:endParaRPr>
          </a:p>
        </p:txBody>
      </p:sp>
      <p:sp>
        <p:nvSpPr>
          <p:cNvPr id="317" name="Google Shape;317;p67"/>
          <p:cNvSpPr/>
          <p:nvPr/>
        </p:nvSpPr>
        <p:spPr>
          <a:xfrm>
            <a:off x="1005225" y="4486083"/>
            <a:ext cx="4123500" cy="13761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000" u="none" cap="none" strike="noStrike">
                <a:solidFill>
                  <a:schemeClr val="lt1"/>
                </a:solidFill>
                <a:latin typeface="Tahoma"/>
                <a:ea typeface="Tahoma"/>
                <a:cs typeface="Tahoma"/>
                <a:sym typeface="Tahoma"/>
              </a:rPr>
              <a:t>How did you achieve it?</a:t>
            </a:r>
            <a:endParaRPr sz="2000">
              <a:latin typeface="Tahoma"/>
              <a:ea typeface="Tahoma"/>
              <a:cs typeface="Tahoma"/>
              <a:sym typeface="Tahoma"/>
            </a:endParaRPr>
          </a:p>
        </p:txBody>
      </p:sp>
      <p:sp>
        <p:nvSpPr>
          <p:cNvPr id="318" name="Google Shape;318;p67"/>
          <p:cNvSpPr/>
          <p:nvPr/>
        </p:nvSpPr>
        <p:spPr>
          <a:xfrm>
            <a:off x="6965311" y="4486075"/>
            <a:ext cx="4123500" cy="13761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000" u="none" cap="none" strike="noStrike">
                <a:solidFill>
                  <a:schemeClr val="lt1"/>
                </a:solidFill>
                <a:latin typeface="Tahoma"/>
                <a:ea typeface="Tahoma"/>
                <a:cs typeface="Tahoma"/>
                <a:sym typeface="Tahoma"/>
              </a:rPr>
              <a:t>How did your past experiences shape how you approached the challenge?</a:t>
            </a:r>
            <a:endParaRPr>
              <a:latin typeface="Tahoma"/>
              <a:ea typeface="Tahoma"/>
              <a:cs typeface="Tahoma"/>
              <a:sym typeface="Tahoma"/>
            </a:endParaRPr>
          </a:p>
        </p:txBody>
      </p:sp>
      <p:sp>
        <p:nvSpPr>
          <p:cNvPr id="319" name="Google Shape;319;p67"/>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06 Exploring Experiences </a:t>
            </a:r>
            <a:endParaRPr i="0" sz="4500" u="none" cap="none" strike="noStrike">
              <a:solidFill>
                <a:srgbClr val="000000"/>
              </a:solidFill>
              <a:latin typeface="Tahoma"/>
              <a:ea typeface="Tahoma"/>
              <a:cs typeface="Tahoma"/>
              <a:sym typeface="Tahoma"/>
            </a:endParaRPr>
          </a:p>
        </p:txBody>
      </p:sp>
      <p:sp>
        <p:nvSpPr>
          <p:cNvPr id="320" name="Google Shape;320;p67"/>
          <p:cNvSpPr/>
          <p:nvPr/>
        </p:nvSpPr>
        <p:spPr>
          <a:xfrm>
            <a:off x="678898" y="2023988"/>
            <a:ext cx="10834200" cy="1683600"/>
          </a:xfrm>
          <a:prstGeom prst="rect">
            <a:avLst/>
          </a:prstGeom>
          <a:solidFill>
            <a:schemeClr val="lt1"/>
          </a:solidFill>
          <a:ln cap="flat" cmpd="sng" w="25400">
            <a:solidFill>
              <a:srgbClr val="002060"/>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3100">
                <a:solidFill>
                  <a:schemeClr val="dk1"/>
                </a:solidFill>
                <a:latin typeface="Tahoma"/>
                <a:ea typeface="Tahoma"/>
                <a:cs typeface="Tahoma"/>
                <a:sym typeface="Tahoma"/>
              </a:rPr>
              <a:t>Share a time when you faced a challenging goal in the past</a:t>
            </a:r>
            <a:endParaRPr>
              <a:solidFill>
                <a:schemeClr val="dk1"/>
              </a:solidFill>
              <a:latin typeface="Tahoma"/>
              <a:ea typeface="Tahoma"/>
              <a:cs typeface="Tahoma"/>
              <a:sym typeface="Tahoma"/>
            </a:endParaRPr>
          </a:p>
        </p:txBody>
      </p:sp>
      <p:cxnSp>
        <p:nvCxnSpPr>
          <p:cNvPr id="321" name="Google Shape;321;p67"/>
          <p:cNvCxnSpPr/>
          <p:nvPr/>
        </p:nvCxnSpPr>
        <p:spPr>
          <a:xfrm flipH="1">
            <a:off x="2891650" y="3720825"/>
            <a:ext cx="8400" cy="618900"/>
          </a:xfrm>
          <a:prstGeom prst="straightConnector1">
            <a:avLst/>
          </a:prstGeom>
          <a:noFill/>
          <a:ln cap="flat" cmpd="sng" w="9525">
            <a:solidFill>
              <a:srgbClr val="0000FF"/>
            </a:solidFill>
            <a:prstDash val="solid"/>
            <a:round/>
            <a:headEnd len="med" w="med" type="none"/>
            <a:tailEnd len="med" w="med" type="triangle"/>
          </a:ln>
        </p:spPr>
      </p:cxnSp>
      <p:cxnSp>
        <p:nvCxnSpPr>
          <p:cNvPr id="322" name="Google Shape;322;p67"/>
          <p:cNvCxnSpPr/>
          <p:nvPr/>
        </p:nvCxnSpPr>
        <p:spPr>
          <a:xfrm>
            <a:off x="9297902" y="3650027"/>
            <a:ext cx="0" cy="760500"/>
          </a:xfrm>
          <a:prstGeom prst="straightConnector1">
            <a:avLst/>
          </a:prstGeom>
          <a:noFill/>
          <a:ln cap="flat" cmpd="sng" w="9525">
            <a:solidFill>
              <a:srgbClr val="0000FF"/>
            </a:solidFill>
            <a:prstDash val="solid"/>
            <a:round/>
            <a:headEnd len="med" w="med" type="none"/>
            <a:tailEnd len="med" w="med" type="triangl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g2f5184156f1_0_64"/>
          <p:cNvSpPr txBox="1"/>
          <p:nvPr>
            <p:ph idx="1" type="body"/>
          </p:nvPr>
        </p:nvSpPr>
        <p:spPr>
          <a:xfrm>
            <a:off x="4438650" y="1217725"/>
            <a:ext cx="3314700" cy="702000"/>
          </a:xfrm>
          <a:prstGeom prst="rect">
            <a:avLst/>
          </a:prstGeom>
          <a:solidFill>
            <a:srgbClr val="002060"/>
          </a:solidFill>
          <a:ln>
            <a:noFill/>
          </a:ln>
        </p:spPr>
        <p:txBody>
          <a:bodyPr anchorCtr="0" anchor="b" bIns="45700" lIns="91425" spcFirstLastPara="1" rIns="91425" wrap="square" tIns="45700">
            <a:normAutofit/>
          </a:bodyPr>
          <a:lstStyle/>
          <a:p>
            <a:pPr indent="-228600" lvl="0" marL="457200" rtl="0" algn="ctr">
              <a:lnSpc>
                <a:spcPct val="90000"/>
              </a:lnSpc>
              <a:spcBef>
                <a:spcPts val="1000"/>
              </a:spcBef>
              <a:spcAft>
                <a:spcPts val="0"/>
              </a:spcAft>
              <a:buSzPts val="2400"/>
              <a:buNone/>
            </a:pPr>
            <a:r>
              <a:rPr lang="en-US" sz="3200">
                <a:solidFill>
                  <a:schemeClr val="lt1"/>
                </a:solidFill>
                <a:latin typeface="Tahoma"/>
                <a:ea typeface="Tahoma"/>
                <a:cs typeface="Tahoma"/>
                <a:sym typeface="Tahoma"/>
              </a:rPr>
              <a:t>Activity</a:t>
            </a:r>
            <a:endParaRPr sz="3200">
              <a:latin typeface="Tahoma"/>
              <a:ea typeface="Tahoma"/>
              <a:cs typeface="Tahoma"/>
              <a:sym typeface="Tahoma"/>
            </a:endParaRPr>
          </a:p>
        </p:txBody>
      </p:sp>
      <p:pic>
        <p:nvPicPr>
          <p:cNvPr descr="A picture containing icon&#10;&#10;Description automatically generated" id="328" name="Google Shape;328;g2f5184156f1_0_64"/>
          <p:cNvPicPr preferRelativeResize="0"/>
          <p:nvPr/>
        </p:nvPicPr>
        <p:blipFill rotWithShape="1">
          <a:blip r:embed="rId3">
            <a:alphaModFix/>
          </a:blip>
          <a:srcRect b="0" l="0" r="0" t="0"/>
          <a:stretch/>
        </p:blipFill>
        <p:spPr>
          <a:xfrm>
            <a:off x="8667997" y="6169684"/>
            <a:ext cx="2685804" cy="550590"/>
          </a:xfrm>
          <a:prstGeom prst="rect">
            <a:avLst/>
          </a:prstGeom>
          <a:noFill/>
          <a:ln>
            <a:noFill/>
          </a:ln>
        </p:spPr>
      </p:pic>
      <p:sp>
        <p:nvSpPr>
          <p:cNvPr id="329" name="Google Shape;329;g2f5184156f1_0_64"/>
          <p:cNvSpPr txBox="1"/>
          <p:nvPr/>
        </p:nvSpPr>
        <p:spPr>
          <a:xfrm>
            <a:off x="3453300" y="2010950"/>
            <a:ext cx="5285400" cy="200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sz="700">
              <a:latin typeface="Tahoma"/>
              <a:ea typeface="Tahoma"/>
              <a:cs typeface="Tahoma"/>
              <a:sym typeface="Tahoma"/>
            </a:endParaRPr>
          </a:p>
        </p:txBody>
      </p:sp>
      <p:sp>
        <p:nvSpPr>
          <p:cNvPr id="330" name="Google Shape;330;g2f5184156f1_0_64"/>
          <p:cNvSpPr/>
          <p:nvPr/>
        </p:nvSpPr>
        <p:spPr>
          <a:xfrm>
            <a:off x="1005225" y="4490708"/>
            <a:ext cx="4116900" cy="13194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2000">
                <a:solidFill>
                  <a:schemeClr val="lt1"/>
                </a:solidFill>
                <a:latin typeface="Tahoma"/>
                <a:ea typeface="Tahoma"/>
                <a:cs typeface="Tahoma"/>
                <a:sym typeface="Tahoma"/>
              </a:rPr>
              <a:t>Share some steps you are going to take to try and achieve your goal</a:t>
            </a:r>
            <a:endParaRPr sz="2000">
              <a:latin typeface="Tahoma"/>
              <a:ea typeface="Tahoma"/>
              <a:cs typeface="Tahoma"/>
              <a:sym typeface="Tahoma"/>
            </a:endParaRPr>
          </a:p>
        </p:txBody>
      </p:sp>
      <p:sp>
        <p:nvSpPr>
          <p:cNvPr id="331" name="Google Shape;331;g2f5184156f1_0_64"/>
          <p:cNvSpPr/>
          <p:nvPr/>
        </p:nvSpPr>
        <p:spPr>
          <a:xfrm>
            <a:off x="6956046" y="4490700"/>
            <a:ext cx="4116900" cy="13194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2000">
              <a:solidFill>
                <a:schemeClr val="lt1"/>
              </a:solidFill>
              <a:latin typeface="Tahoma"/>
              <a:ea typeface="Tahoma"/>
              <a:cs typeface="Tahoma"/>
              <a:sym typeface="Tahoma"/>
            </a:endParaRPr>
          </a:p>
          <a:p>
            <a:pPr indent="0" lvl="0" marL="0" rtl="0" algn="l">
              <a:spcBef>
                <a:spcPts val="0"/>
              </a:spcBef>
              <a:spcAft>
                <a:spcPts val="0"/>
              </a:spcAft>
              <a:buClr>
                <a:schemeClr val="dk1"/>
              </a:buClr>
              <a:buFont typeface="Arial"/>
              <a:buNone/>
            </a:pPr>
            <a:r>
              <a:rPr lang="en-US" sz="2000">
                <a:solidFill>
                  <a:schemeClr val="lt1"/>
                </a:solidFill>
                <a:latin typeface="Tahoma"/>
                <a:ea typeface="Tahoma"/>
                <a:cs typeface="Tahoma"/>
                <a:sym typeface="Tahoma"/>
              </a:rPr>
              <a:t>Have past experiences shaped the steps you intend to take? How?</a:t>
            </a:r>
            <a:endParaRPr sz="2000">
              <a:solidFill>
                <a:schemeClr val="dk1"/>
              </a:solidFill>
              <a:latin typeface="Tahoma"/>
              <a:ea typeface="Tahoma"/>
              <a:cs typeface="Tahoma"/>
              <a:sym typeface="Tahoma"/>
            </a:endParaRPr>
          </a:p>
          <a:p>
            <a:pPr indent="0" lvl="0" marL="0" marR="0" rtl="0" algn="ctr">
              <a:lnSpc>
                <a:spcPct val="100000"/>
              </a:lnSpc>
              <a:spcBef>
                <a:spcPts val="0"/>
              </a:spcBef>
              <a:spcAft>
                <a:spcPts val="0"/>
              </a:spcAft>
              <a:buNone/>
            </a:pPr>
            <a:r>
              <a:t/>
            </a:r>
            <a:endParaRPr sz="2000">
              <a:solidFill>
                <a:schemeClr val="lt1"/>
              </a:solidFill>
              <a:latin typeface="Tahoma"/>
              <a:ea typeface="Tahoma"/>
              <a:cs typeface="Tahoma"/>
              <a:sym typeface="Tahoma"/>
            </a:endParaRPr>
          </a:p>
        </p:txBody>
      </p:sp>
      <p:sp>
        <p:nvSpPr>
          <p:cNvPr id="332" name="Google Shape;332;g2f5184156f1_0_64"/>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06 Exploring Experiences </a:t>
            </a:r>
            <a:endParaRPr i="0" sz="4500" u="none" cap="none" strike="noStrike">
              <a:solidFill>
                <a:srgbClr val="000000"/>
              </a:solidFill>
              <a:latin typeface="Tahoma"/>
              <a:ea typeface="Tahoma"/>
              <a:cs typeface="Tahoma"/>
              <a:sym typeface="Tahoma"/>
            </a:endParaRPr>
          </a:p>
        </p:txBody>
      </p:sp>
      <p:sp>
        <p:nvSpPr>
          <p:cNvPr id="333" name="Google Shape;333;g2f5184156f1_0_64"/>
          <p:cNvSpPr/>
          <p:nvPr/>
        </p:nvSpPr>
        <p:spPr>
          <a:xfrm>
            <a:off x="1819400" y="2250450"/>
            <a:ext cx="8549100" cy="1319400"/>
          </a:xfrm>
          <a:prstGeom prst="rect">
            <a:avLst/>
          </a:prstGeom>
          <a:solidFill>
            <a:schemeClr val="lt1"/>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None/>
            </a:pPr>
            <a:r>
              <a:rPr lang="en-US" sz="4400">
                <a:solidFill>
                  <a:schemeClr val="dk1"/>
                </a:solidFill>
                <a:latin typeface="Tahoma"/>
                <a:ea typeface="Tahoma"/>
                <a:cs typeface="Tahoma"/>
                <a:sym typeface="Tahoma"/>
              </a:rPr>
              <a:t>My Goal Plan</a:t>
            </a:r>
            <a:endParaRPr>
              <a:solidFill>
                <a:schemeClr val="dk1"/>
              </a:solidFill>
              <a:latin typeface="Tahoma"/>
              <a:ea typeface="Tahoma"/>
              <a:cs typeface="Tahoma"/>
              <a:sym typeface="Tahoma"/>
            </a:endParaRPr>
          </a:p>
        </p:txBody>
      </p:sp>
      <p:cxnSp>
        <p:nvCxnSpPr>
          <p:cNvPr id="334" name="Google Shape;334;g2f5184156f1_0_64"/>
          <p:cNvCxnSpPr/>
          <p:nvPr/>
        </p:nvCxnSpPr>
        <p:spPr>
          <a:xfrm flipH="1">
            <a:off x="2891650" y="3720825"/>
            <a:ext cx="8400" cy="618900"/>
          </a:xfrm>
          <a:prstGeom prst="straightConnector1">
            <a:avLst/>
          </a:prstGeom>
          <a:noFill/>
          <a:ln cap="flat" cmpd="sng" w="9525">
            <a:solidFill>
              <a:srgbClr val="0000FF"/>
            </a:solidFill>
            <a:prstDash val="solid"/>
            <a:round/>
            <a:headEnd len="med" w="med" type="none"/>
            <a:tailEnd len="med" w="med" type="triangle"/>
          </a:ln>
        </p:spPr>
      </p:cxnSp>
      <p:cxnSp>
        <p:nvCxnSpPr>
          <p:cNvPr id="335" name="Google Shape;335;g2f5184156f1_0_64"/>
          <p:cNvCxnSpPr/>
          <p:nvPr/>
        </p:nvCxnSpPr>
        <p:spPr>
          <a:xfrm>
            <a:off x="9297902" y="3650027"/>
            <a:ext cx="0" cy="760500"/>
          </a:xfrm>
          <a:prstGeom prst="straightConnector1">
            <a:avLst/>
          </a:prstGeom>
          <a:noFill/>
          <a:ln cap="flat" cmpd="sng" w="9525">
            <a:solidFill>
              <a:srgbClr val="0000FF"/>
            </a:solidFill>
            <a:prstDash val="solid"/>
            <a:round/>
            <a:headEnd len="med" w="med" type="none"/>
            <a:tailEnd len="med" w="med" type="triangle"/>
          </a:ln>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pic>
        <p:nvPicPr>
          <p:cNvPr descr="A picture containing icon&#10;&#10;Description automatically generated" id="340" name="Google Shape;340;p69"/>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341" name="Google Shape;341;p69"/>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07 Identifying Our Strengths</a:t>
            </a:r>
            <a:endParaRPr i="0" sz="4400" u="none" cap="none" strike="noStrike">
              <a:solidFill>
                <a:srgbClr val="000000"/>
              </a:solidFill>
              <a:latin typeface="Tahoma"/>
              <a:ea typeface="Tahoma"/>
              <a:cs typeface="Tahoma"/>
              <a:sym typeface="Tahoma"/>
            </a:endParaRPr>
          </a:p>
        </p:txBody>
      </p:sp>
      <p:pic>
        <p:nvPicPr>
          <p:cNvPr id="342" name="Google Shape;342;p69"/>
          <p:cNvPicPr preferRelativeResize="0"/>
          <p:nvPr/>
        </p:nvPicPr>
        <p:blipFill>
          <a:blip r:embed="rId4">
            <a:alphaModFix/>
          </a:blip>
          <a:stretch>
            <a:fillRect/>
          </a:stretch>
        </p:blipFill>
        <p:spPr>
          <a:xfrm>
            <a:off x="5462904" y="1358388"/>
            <a:ext cx="6050195" cy="4493813"/>
          </a:xfrm>
          <a:prstGeom prst="rect">
            <a:avLst/>
          </a:prstGeom>
          <a:noFill/>
          <a:ln>
            <a:noFill/>
          </a:ln>
        </p:spPr>
      </p:pic>
      <p:sp>
        <p:nvSpPr>
          <p:cNvPr id="343" name="Google Shape;343;p69"/>
          <p:cNvSpPr/>
          <p:nvPr/>
        </p:nvSpPr>
        <p:spPr>
          <a:xfrm>
            <a:off x="678900" y="2436200"/>
            <a:ext cx="4176900" cy="1998300"/>
          </a:xfrm>
          <a:prstGeom prst="roundRect">
            <a:avLst>
              <a:gd fmla="val 16667" name="adj"/>
            </a:avLst>
          </a:prstGeom>
          <a:solidFill>
            <a:schemeClr val="lt1"/>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3700" u="none" cap="none" strike="noStrike">
                <a:solidFill>
                  <a:srgbClr val="002060"/>
                </a:solidFill>
                <a:latin typeface="Tahoma"/>
                <a:ea typeface="Tahoma"/>
                <a:cs typeface="Tahoma"/>
                <a:sym typeface="Tahoma"/>
              </a:rPr>
              <a:t>What can you uniquely offer?</a:t>
            </a:r>
            <a:endParaRPr sz="1500">
              <a:latin typeface="Tahoma"/>
              <a:ea typeface="Tahoma"/>
              <a:cs typeface="Tahoma"/>
              <a:sym typeface="Tahom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71"/>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07 Identifying Our Strengths</a:t>
            </a:r>
            <a:endParaRPr b="1" sz="4400">
              <a:solidFill>
                <a:schemeClr val="lt1"/>
              </a:solidFill>
              <a:latin typeface="Tahoma"/>
              <a:ea typeface="Tahoma"/>
              <a:cs typeface="Tahoma"/>
              <a:sym typeface="Tahoma"/>
            </a:endParaRPr>
          </a:p>
        </p:txBody>
      </p:sp>
      <p:sp>
        <p:nvSpPr>
          <p:cNvPr id="349" name="Google Shape;349;p71"/>
          <p:cNvSpPr txBox="1"/>
          <p:nvPr>
            <p:ph idx="1" type="body"/>
          </p:nvPr>
        </p:nvSpPr>
        <p:spPr>
          <a:xfrm>
            <a:off x="678900" y="1737600"/>
            <a:ext cx="3314700" cy="810600"/>
          </a:xfrm>
          <a:prstGeom prst="rect">
            <a:avLst/>
          </a:prstGeom>
          <a:solidFill>
            <a:srgbClr val="002060"/>
          </a:solidFill>
          <a:ln>
            <a:noFill/>
          </a:ln>
        </p:spPr>
        <p:txBody>
          <a:bodyPr anchorCtr="0" anchor="b" bIns="45700" lIns="91425" spcFirstLastPara="1" rIns="91425" wrap="square" tIns="45700">
            <a:normAutofit/>
          </a:bodyPr>
          <a:lstStyle/>
          <a:p>
            <a:pPr indent="0" lvl="0" marL="228600" rtl="0" algn="l">
              <a:lnSpc>
                <a:spcPct val="90000"/>
              </a:lnSpc>
              <a:spcBef>
                <a:spcPts val="1000"/>
              </a:spcBef>
              <a:spcAft>
                <a:spcPts val="0"/>
              </a:spcAft>
              <a:buSzPts val="2400"/>
              <a:buNone/>
            </a:pPr>
            <a:r>
              <a:rPr lang="en-US" sz="3600">
                <a:solidFill>
                  <a:schemeClr val="lt1"/>
                </a:solidFill>
              </a:rPr>
              <a:t> </a:t>
            </a:r>
            <a:r>
              <a:rPr lang="en-US" sz="3600">
                <a:solidFill>
                  <a:schemeClr val="lt1"/>
                </a:solidFill>
              </a:rPr>
              <a:t>Activity</a:t>
            </a:r>
            <a:endParaRPr/>
          </a:p>
        </p:txBody>
      </p:sp>
      <p:pic>
        <p:nvPicPr>
          <p:cNvPr descr="A picture containing icon&#10;&#10;Description automatically generated" id="350" name="Google Shape;350;p71"/>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351" name="Google Shape;351;p71"/>
          <p:cNvSpPr/>
          <p:nvPr/>
        </p:nvSpPr>
        <p:spPr>
          <a:xfrm>
            <a:off x="836526" y="3517137"/>
            <a:ext cx="4430400" cy="16836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000" u="none" cap="none" strike="noStrike">
              <a:solidFill>
                <a:schemeClr val="lt2"/>
              </a:solidFill>
              <a:latin typeface="Tahoma"/>
              <a:ea typeface="Tahoma"/>
              <a:cs typeface="Tahoma"/>
              <a:sym typeface="Tahoma"/>
            </a:endParaRPr>
          </a:p>
          <a:p>
            <a:pPr indent="0" lvl="0" marL="0" marR="0" rtl="0" algn="ctr">
              <a:lnSpc>
                <a:spcPct val="100000"/>
              </a:lnSpc>
              <a:spcBef>
                <a:spcPts val="0"/>
              </a:spcBef>
              <a:spcAft>
                <a:spcPts val="0"/>
              </a:spcAft>
              <a:buNone/>
            </a:pPr>
            <a:r>
              <a:rPr b="1" i="0" lang="en-US" sz="2000" u="none" cap="none" strike="noStrike">
                <a:solidFill>
                  <a:schemeClr val="lt2"/>
                </a:solidFill>
                <a:latin typeface="Tahoma"/>
                <a:ea typeface="Tahoma"/>
                <a:cs typeface="Tahoma"/>
                <a:sym typeface="Tahoma"/>
              </a:rPr>
              <a:t>Skills you transfer from one opportunity to the next.</a:t>
            </a:r>
            <a:endParaRPr>
              <a:latin typeface="Tahoma"/>
              <a:ea typeface="Tahoma"/>
              <a:cs typeface="Tahoma"/>
              <a:sym typeface="Tahoma"/>
            </a:endParaRPr>
          </a:p>
        </p:txBody>
      </p:sp>
      <p:sp>
        <p:nvSpPr>
          <p:cNvPr id="352" name="Google Shape;352;p71"/>
          <p:cNvSpPr/>
          <p:nvPr/>
        </p:nvSpPr>
        <p:spPr>
          <a:xfrm>
            <a:off x="6925052" y="3517139"/>
            <a:ext cx="4430400" cy="1683600"/>
          </a:xfrm>
          <a:prstGeom prst="rect">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000" u="none" cap="none" strike="noStrike">
              <a:solidFill>
                <a:schemeClr val="lt2"/>
              </a:solidFill>
              <a:latin typeface="Tahoma"/>
              <a:ea typeface="Tahoma"/>
              <a:cs typeface="Tahoma"/>
              <a:sym typeface="Tahoma"/>
            </a:endParaRPr>
          </a:p>
          <a:p>
            <a:pPr indent="0" lvl="0" marL="0" marR="0" rtl="0" algn="ctr">
              <a:lnSpc>
                <a:spcPct val="100000"/>
              </a:lnSpc>
              <a:spcBef>
                <a:spcPts val="0"/>
              </a:spcBef>
              <a:spcAft>
                <a:spcPts val="0"/>
              </a:spcAft>
              <a:buNone/>
            </a:pPr>
            <a:r>
              <a:rPr b="1" i="0" lang="en-US" sz="2000" u="none" cap="none" strike="noStrike">
                <a:solidFill>
                  <a:schemeClr val="lt2"/>
                </a:solidFill>
                <a:latin typeface="Tahoma"/>
                <a:ea typeface="Tahoma"/>
                <a:cs typeface="Tahoma"/>
                <a:sym typeface="Tahoma"/>
              </a:rPr>
              <a:t>Skills specific to a certain knowledge area.</a:t>
            </a:r>
            <a:endParaRPr>
              <a:latin typeface="Tahoma"/>
              <a:ea typeface="Tahoma"/>
              <a:cs typeface="Tahoma"/>
              <a:sym typeface="Tahoma"/>
            </a:endParaRPr>
          </a:p>
        </p:txBody>
      </p:sp>
      <p:sp>
        <p:nvSpPr>
          <p:cNvPr id="353" name="Google Shape;353;p71"/>
          <p:cNvSpPr/>
          <p:nvPr/>
        </p:nvSpPr>
        <p:spPr>
          <a:xfrm>
            <a:off x="836525" y="3517137"/>
            <a:ext cx="4430400" cy="655500"/>
          </a:xfrm>
          <a:prstGeom prst="rect">
            <a:avLst/>
          </a:prstGeom>
          <a:solidFill>
            <a:schemeClr val="accent1"/>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2000" u="none" cap="none" strike="noStrike">
                <a:solidFill>
                  <a:schemeClr val="lt1"/>
                </a:solidFill>
                <a:latin typeface="Tahoma"/>
                <a:ea typeface="Tahoma"/>
                <a:cs typeface="Tahoma"/>
                <a:sym typeface="Tahoma"/>
              </a:rPr>
              <a:t>Transferable Skills</a:t>
            </a:r>
            <a:endParaRPr>
              <a:latin typeface="Tahoma"/>
              <a:ea typeface="Tahoma"/>
              <a:cs typeface="Tahoma"/>
              <a:sym typeface="Tahoma"/>
            </a:endParaRPr>
          </a:p>
        </p:txBody>
      </p:sp>
      <p:sp>
        <p:nvSpPr>
          <p:cNvPr id="354" name="Google Shape;354;p71"/>
          <p:cNvSpPr/>
          <p:nvPr/>
        </p:nvSpPr>
        <p:spPr>
          <a:xfrm>
            <a:off x="6925049" y="3517139"/>
            <a:ext cx="4430400" cy="655500"/>
          </a:xfrm>
          <a:prstGeom prst="rect">
            <a:avLst/>
          </a:prstGeom>
          <a:solidFill>
            <a:schemeClr val="accent1"/>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2000" u="none" cap="none" strike="noStrike">
                <a:solidFill>
                  <a:schemeClr val="lt1"/>
                </a:solidFill>
                <a:latin typeface="Tahoma"/>
                <a:ea typeface="Tahoma"/>
                <a:cs typeface="Tahoma"/>
                <a:sym typeface="Tahoma"/>
              </a:rPr>
              <a:t>Knowledge or Domain Skills</a:t>
            </a:r>
            <a:endParaRPr>
              <a:latin typeface="Tahoma"/>
              <a:ea typeface="Tahoma"/>
              <a:cs typeface="Tahoma"/>
              <a:sym typeface="Tahoma"/>
            </a:endParaRPr>
          </a:p>
        </p:txBody>
      </p:sp>
      <p:sp>
        <p:nvSpPr>
          <p:cNvPr id="355" name="Google Shape;355;p71"/>
          <p:cNvSpPr txBox="1"/>
          <p:nvPr/>
        </p:nvSpPr>
        <p:spPr>
          <a:xfrm>
            <a:off x="0" y="0"/>
            <a:ext cx="3000000" cy="378600"/>
          </a:xfrm>
          <a:prstGeom prst="rect">
            <a:avLst/>
          </a:prstGeom>
          <a:noFill/>
          <a:ln>
            <a:noFill/>
          </a:ln>
        </p:spPr>
        <p:txBody>
          <a:bodyPr anchorCtr="0" anchor="t" bIns="91425" lIns="91425" spcFirstLastPara="1" rIns="91425" wrap="square" tIns="91425">
            <a:spAutoFit/>
          </a:bodyPr>
          <a:lstStyle/>
          <a:p>
            <a:pPr indent="0" lvl="0" marL="228600" rtl="0" algn="l">
              <a:lnSpc>
                <a:spcPct val="90000"/>
              </a:lnSpc>
              <a:spcBef>
                <a:spcPts val="1000"/>
              </a:spcBef>
              <a:spcAft>
                <a:spcPts val="0"/>
              </a:spcAft>
              <a:buNone/>
            </a:pPr>
            <a:r>
              <a:t/>
            </a:r>
            <a:endParaRPr/>
          </a:p>
        </p:txBody>
      </p:sp>
      <p:sp>
        <p:nvSpPr>
          <p:cNvPr id="356" name="Google Shape;356;p71"/>
          <p:cNvSpPr txBox="1"/>
          <p:nvPr/>
        </p:nvSpPr>
        <p:spPr>
          <a:xfrm>
            <a:off x="678900" y="2803250"/>
            <a:ext cx="10834200" cy="5634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228600" rtl="0" algn="l">
              <a:lnSpc>
                <a:spcPct val="90000"/>
              </a:lnSpc>
              <a:spcBef>
                <a:spcPts val="1000"/>
              </a:spcBef>
              <a:spcAft>
                <a:spcPts val="0"/>
              </a:spcAft>
              <a:buClr>
                <a:schemeClr val="dk1"/>
              </a:buClr>
              <a:buSzPts val="1100"/>
              <a:buFont typeface="Arial"/>
              <a:buNone/>
            </a:pPr>
            <a:r>
              <a:rPr b="1" lang="en-US" sz="3400">
                <a:solidFill>
                  <a:schemeClr val="lt1"/>
                </a:solidFill>
                <a:latin typeface="Calibri"/>
                <a:ea typeface="Calibri"/>
                <a:cs typeface="Calibri"/>
                <a:sym typeface="Calibri"/>
              </a:rPr>
              <a:t> </a:t>
            </a:r>
            <a:r>
              <a:rPr lang="en-US" sz="3400">
                <a:solidFill>
                  <a:schemeClr val="lt1"/>
                </a:solidFill>
                <a:latin typeface="Tahoma"/>
                <a:ea typeface="Tahoma"/>
                <a:cs typeface="Tahoma"/>
                <a:sym typeface="Tahoma"/>
              </a:rPr>
              <a:t>Assessing Your (Verb, Noun, and Adjective) Skills!</a:t>
            </a:r>
            <a:endParaRPr b="1" sz="4900">
              <a:solidFill>
                <a:schemeClr val="lt1"/>
              </a:solidFill>
              <a:latin typeface="Tahoma"/>
              <a:ea typeface="Tahoma"/>
              <a:cs typeface="Tahoma"/>
              <a:sym typeface="Tahoma"/>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g2f5184156f1_0_84"/>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07 Identifying Our Strengths</a:t>
            </a:r>
            <a:endParaRPr i="0" sz="4500" u="none" cap="none" strike="noStrike">
              <a:solidFill>
                <a:srgbClr val="000000"/>
              </a:solidFill>
              <a:latin typeface="Tahoma"/>
              <a:ea typeface="Tahoma"/>
              <a:cs typeface="Tahoma"/>
              <a:sym typeface="Tahoma"/>
            </a:endParaRPr>
          </a:p>
        </p:txBody>
      </p:sp>
      <p:sp>
        <p:nvSpPr>
          <p:cNvPr id="362" name="Google Shape;362;g2f5184156f1_0_84"/>
          <p:cNvSpPr txBox="1"/>
          <p:nvPr>
            <p:ph idx="1" type="body"/>
          </p:nvPr>
        </p:nvSpPr>
        <p:spPr>
          <a:xfrm>
            <a:off x="678900" y="1737600"/>
            <a:ext cx="2173800" cy="591000"/>
          </a:xfrm>
          <a:prstGeom prst="rect">
            <a:avLst/>
          </a:prstGeom>
          <a:solidFill>
            <a:srgbClr val="002060"/>
          </a:solidFill>
          <a:ln>
            <a:noFill/>
          </a:ln>
        </p:spPr>
        <p:txBody>
          <a:bodyPr anchorCtr="0" anchor="b" bIns="45700" lIns="91425" spcFirstLastPara="1" rIns="91425" wrap="square" tIns="45700">
            <a:normAutofit/>
          </a:bodyPr>
          <a:lstStyle/>
          <a:p>
            <a:pPr indent="0" lvl="0" marL="228600" rtl="0" algn="ctr">
              <a:lnSpc>
                <a:spcPct val="90000"/>
              </a:lnSpc>
              <a:spcBef>
                <a:spcPts val="1000"/>
              </a:spcBef>
              <a:spcAft>
                <a:spcPts val="0"/>
              </a:spcAft>
              <a:buSzPts val="2400"/>
              <a:buNone/>
            </a:pPr>
            <a:r>
              <a:rPr lang="en-US" sz="3200">
                <a:solidFill>
                  <a:schemeClr val="lt1"/>
                </a:solidFill>
              </a:rPr>
              <a:t> Activity</a:t>
            </a:r>
            <a:endParaRPr sz="2000"/>
          </a:p>
        </p:txBody>
      </p:sp>
      <p:pic>
        <p:nvPicPr>
          <p:cNvPr descr="A picture containing icon&#10;&#10;Description automatically generated" id="363" name="Google Shape;363;g2f5184156f1_0_84"/>
          <p:cNvPicPr preferRelativeResize="0"/>
          <p:nvPr/>
        </p:nvPicPr>
        <p:blipFill rotWithShape="1">
          <a:blip r:embed="rId3">
            <a:alphaModFix/>
          </a:blip>
          <a:srcRect b="0" l="0" r="0" t="0"/>
          <a:stretch/>
        </p:blipFill>
        <p:spPr>
          <a:xfrm>
            <a:off x="8667997" y="6169684"/>
            <a:ext cx="2685804" cy="550590"/>
          </a:xfrm>
          <a:prstGeom prst="rect">
            <a:avLst/>
          </a:prstGeom>
          <a:noFill/>
          <a:ln>
            <a:noFill/>
          </a:ln>
        </p:spPr>
      </p:pic>
      <p:sp>
        <p:nvSpPr>
          <p:cNvPr id="364" name="Google Shape;364;g2f5184156f1_0_84"/>
          <p:cNvSpPr/>
          <p:nvPr/>
        </p:nvSpPr>
        <p:spPr>
          <a:xfrm>
            <a:off x="3802525" y="3308262"/>
            <a:ext cx="4430400" cy="655500"/>
          </a:xfrm>
          <a:prstGeom prst="rect">
            <a:avLst/>
          </a:prstGeom>
          <a:solidFill>
            <a:schemeClr val="accent1"/>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600" u="none" cap="none" strike="noStrike">
                <a:solidFill>
                  <a:schemeClr val="lt1"/>
                </a:solidFill>
                <a:latin typeface="Tahoma"/>
                <a:ea typeface="Tahoma"/>
                <a:cs typeface="Tahoma"/>
                <a:sym typeface="Tahoma"/>
              </a:rPr>
              <a:t>Transferable Skills</a:t>
            </a:r>
            <a:endParaRPr sz="2000">
              <a:latin typeface="Tahoma"/>
              <a:ea typeface="Tahoma"/>
              <a:cs typeface="Tahoma"/>
              <a:sym typeface="Tahoma"/>
            </a:endParaRPr>
          </a:p>
        </p:txBody>
      </p:sp>
      <p:sp>
        <p:nvSpPr>
          <p:cNvPr id="365" name="Google Shape;365;g2f5184156f1_0_84"/>
          <p:cNvSpPr/>
          <p:nvPr/>
        </p:nvSpPr>
        <p:spPr>
          <a:xfrm>
            <a:off x="3802525" y="4242890"/>
            <a:ext cx="4430400" cy="655500"/>
          </a:xfrm>
          <a:prstGeom prst="rect">
            <a:avLst/>
          </a:prstGeom>
          <a:solidFill>
            <a:schemeClr val="accent1"/>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2600" u="none" cap="none" strike="noStrike">
                <a:solidFill>
                  <a:schemeClr val="lt1"/>
                </a:solidFill>
                <a:latin typeface="Tahoma"/>
                <a:ea typeface="Tahoma"/>
                <a:cs typeface="Tahoma"/>
                <a:sym typeface="Tahoma"/>
              </a:rPr>
              <a:t>Knowledge or Domain Skills</a:t>
            </a:r>
            <a:endParaRPr sz="2000">
              <a:latin typeface="Tahoma"/>
              <a:ea typeface="Tahoma"/>
              <a:cs typeface="Tahoma"/>
              <a:sym typeface="Tahoma"/>
            </a:endParaRPr>
          </a:p>
        </p:txBody>
      </p:sp>
      <p:sp>
        <p:nvSpPr>
          <p:cNvPr id="366" name="Google Shape;366;g2f5184156f1_0_84"/>
          <p:cNvSpPr txBox="1"/>
          <p:nvPr/>
        </p:nvSpPr>
        <p:spPr>
          <a:xfrm>
            <a:off x="0" y="0"/>
            <a:ext cx="3000000" cy="378600"/>
          </a:xfrm>
          <a:prstGeom prst="rect">
            <a:avLst/>
          </a:prstGeom>
          <a:noFill/>
          <a:ln>
            <a:noFill/>
          </a:ln>
        </p:spPr>
        <p:txBody>
          <a:bodyPr anchorCtr="0" anchor="t" bIns="91425" lIns="91425" spcFirstLastPara="1" rIns="91425" wrap="square" tIns="91425">
            <a:spAutoFit/>
          </a:bodyPr>
          <a:lstStyle/>
          <a:p>
            <a:pPr indent="0" lvl="0" marL="228600" rtl="0" algn="l">
              <a:lnSpc>
                <a:spcPct val="90000"/>
              </a:lnSpc>
              <a:spcBef>
                <a:spcPts val="1000"/>
              </a:spcBef>
              <a:spcAft>
                <a:spcPts val="0"/>
              </a:spcAft>
              <a:buNone/>
            </a:pPr>
            <a:r>
              <a:t/>
            </a:r>
            <a:endParaRPr/>
          </a:p>
        </p:txBody>
      </p:sp>
      <p:sp>
        <p:nvSpPr>
          <p:cNvPr id="367" name="Google Shape;367;g2f5184156f1_0_84"/>
          <p:cNvSpPr txBox="1"/>
          <p:nvPr/>
        </p:nvSpPr>
        <p:spPr>
          <a:xfrm>
            <a:off x="600625" y="2438100"/>
            <a:ext cx="10834200" cy="591000"/>
          </a:xfrm>
          <a:prstGeom prst="rect">
            <a:avLst/>
          </a:prstGeom>
          <a:solidFill>
            <a:schemeClr val="lt1"/>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228600" rtl="0" algn="l">
              <a:lnSpc>
                <a:spcPct val="90000"/>
              </a:lnSpc>
              <a:spcBef>
                <a:spcPts val="1000"/>
              </a:spcBef>
              <a:spcAft>
                <a:spcPts val="0"/>
              </a:spcAft>
              <a:buClr>
                <a:schemeClr val="dk1"/>
              </a:buClr>
              <a:buSzPts val="1100"/>
              <a:buFont typeface="Arial"/>
              <a:buNone/>
            </a:pPr>
            <a:r>
              <a:rPr b="1" lang="en-US" sz="3600">
                <a:solidFill>
                  <a:schemeClr val="dk1"/>
                </a:solidFill>
                <a:latin typeface="Tahoma"/>
                <a:ea typeface="Tahoma"/>
                <a:cs typeface="Tahoma"/>
                <a:sym typeface="Tahoma"/>
              </a:rPr>
              <a:t> </a:t>
            </a:r>
            <a:r>
              <a:rPr lang="en-US" sz="2800">
                <a:solidFill>
                  <a:schemeClr val="dk1"/>
                </a:solidFill>
                <a:latin typeface="Tahoma"/>
                <a:ea typeface="Tahoma"/>
                <a:cs typeface="Tahoma"/>
                <a:sym typeface="Tahoma"/>
              </a:rPr>
              <a:t>Write down 10 skills you rated most highly. Select a mix of:</a:t>
            </a:r>
            <a:endParaRPr b="1" sz="5100">
              <a:solidFill>
                <a:schemeClr val="dk1"/>
              </a:solidFill>
              <a:latin typeface="Tahoma"/>
              <a:ea typeface="Tahoma"/>
              <a:cs typeface="Tahoma"/>
              <a:sym typeface="Tahoma"/>
            </a:endParaRPr>
          </a:p>
        </p:txBody>
      </p:sp>
      <p:sp>
        <p:nvSpPr>
          <p:cNvPr id="368" name="Google Shape;368;g2f5184156f1_0_84"/>
          <p:cNvSpPr/>
          <p:nvPr/>
        </p:nvSpPr>
        <p:spPr>
          <a:xfrm>
            <a:off x="3880800" y="5177540"/>
            <a:ext cx="4430400" cy="655500"/>
          </a:xfrm>
          <a:prstGeom prst="rect">
            <a:avLst/>
          </a:prstGeom>
          <a:solidFill>
            <a:schemeClr val="accent1"/>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457200" rtl="0" algn="l">
              <a:spcBef>
                <a:spcPts val="0"/>
              </a:spcBef>
              <a:spcAft>
                <a:spcPts val="0"/>
              </a:spcAft>
              <a:buNone/>
            </a:pPr>
            <a:r>
              <a:rPr lang="en-US" sz="2600">
                <a:solidFill>
                  <a:schemeClr val="lt1"/>
                </a:solidFill>
                <a:latin typeface="Tahoma"/>
                <a:ea typeface="Tahoma"/>
                <a:cs typeface="Tahoma"/>
                <a:sym typeface="Tahoma"/>
              </a:rPr>
              <a:t>Personal Trait Skills</a:t>
            </a:r>
            <a:endParaRPr sz="2000">
              <a:solidFill>
                <a:schemeClr val="lt1"/>
              </a:solidFill>
              <a:latin typeface="Tahoma"/>
              <a:ea typeface="Tahoma"/>
              <a:cs typeface="Tahoma"/>
              <a:sym typeface="Tahom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g2f5184156f1_0_97"/>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07 Identifying Our Strengths</a:t>
            </a:r>
            <a:endParaRPr i="0" sz="4500" u="none" cap="none" strike="noStrike">
              <a:solidFill>
                <a:srgbClr val="000000"/>
              </a:solidFill>
              <a:latin typeface="Tahoma"/>
              <a:ea typeface="Tahoma"/>
              <a:cs typeface="Tahoma"/>
              <a:sym typeface="Tahoma"/>
            </a:endParaRPr>
          </a:p>
        </p:txBody>
      </p:sp>
      <p:sp>
        <p:nvSpPr>
          <p:cNvPr id="374" name="Google Shape;374;g2f5184156f1_0_97"/>
          <p:cNvSpPr txBox="1"/>
          <p:nvPr>
            <p:ph idx="1" type="body"/>
          </p:nvPr>
        </p:nvSpPr>
        <p:spPr>
          <a:xfrm>
            <a:off x="678900" y="1737600"/>
            <a:ext cx="3314700" cy="810600"/>
          </a:xfrm>
          <a:prstGeom prst="rect">
            <a:avLst/>
          </a:prstGeom>
          <a:solidFill>
            <a:srgbClr val="002060"/>
          </a:solidFill>
          <a:ln>
            <a:noFill/>
          </a:ln>
        </p:spPr>
        <p:txBody>
          <a:bodyPr anchorCtr="0" anchor="b" bIns="45700" lIns="91425" spcFirstLastPara="1" rIns="91425" wrap="square" tIns="45700">
            <a:normAutofit/>
          </a:bodyPr>
          <a:lstStyle/>
          <a:p>
            <a:pPr indent="0" lvl="0" marL="228600" rtl="0" algn="l">
              <a:lnSpc>
                <a:spcPct val="90000"/>
              </a:lnSpc>
              <a:spcBef>
                <a:spcPts val="1000"/>
              </a:spcBef>
              <a:spcAft>
                <a:spcPts val="0"/>
              </a:spcAft>
              <a:buSzPts val="2400"/>
              <a:buNone/>
            </a:pPr>
            <a:r>
              <a:rPr lang="en-US" sz="3600">
                <a:solidFill>
                  <a:schemeClr val="lt1"/>
                </a:solidFill>
              </a:rPr>
              <a:t> Activity</a:t>
            </a:r>
            <a:endParaRPr/>
          </a:p>
        </p:txBody>
      </p:sp>
      <p:pic>
        <p:nvPicPr>
          <p:cNvPr descr="A picture containing icon&#10;&#10;Description automatically generated" id="375" name="Google Shape;375;g2f5184156f1_0_97"/>
          <p:cNvPicPr preferRelativeResize="0"/>
          <p:nvPr/>
        </p:nvPicPr>
        <p:blipFill rotWithShape="1">
          <a:blip r:embed="rId3">
            <a:alphaModFix/>
          </a:blip>
          <a:srcRect b="0" l="0" r="0" t="0"/>
          <a:stretch/>
        </p:blipFill>
        <p:spPr>
          <a:xfrm>
            <a:off x="8667997" y="6169684"/>
            <a:ext cx="2685804" cy="550590"/>
          </a:xfrm>
          <a:prstGeom prst="rect">
            <a:avLst/>
          </a:prstGeom>
          <a:noFill/>
          <a:ln>
            <a:noFill/>
          </a:ln>
        </p:spPr>
      </p:pic>
      <p:sp>
        <p:nvSpPr>
          <p:cNvPr id="376" name="Google Shape;376;g2f5184156f1_0_97"/>
          <p:cNvSpPr txBox="1"/>
          <p:nvPr/>
        </p:nvSpPr>
        <p:spPr>
          <a:xfrm>
            <a:off x="0" y="0"/>
            <a:ext cx="3000000" cy="378600"/>
          </a:xfrm>
          <a:prstGeom prst="rect">
            <a:avLst/>
          </a:prstGeom>
          <a:noFill/>
          <a:ln>
            <a:noFill/>
          </a:ln>
        </p:spPr>
        <p:txBody>
          <a:bodyPr anchorCtr="0" anchor="t" bIns="91425" lIns="91425" spcFirstLastPara="1" rIns="91425" wrap="square" tIns="91425">
            <a:spAutoFit/>
          </a:bodyPr>
          <a:lstStyle/>
          <a:p>
            <a:pPr indent="0" lvl="0" marL="228600" rtl="0" algn="l">
              <a:lnSpc>
                <a:spcPct val="90000"/>
              </a:lnSpc>
              <a:spcBef>
                <a:spcPts val="1000"/>
              </a:spcBef>
              <a:spcAft>
                <a:spcPts val="0"/>
              </a:spcAft>
              <a:buNone/>
            </a:pPr>
            <a:r>
              <a:t/>
            </a:r>
            <a:endParaRPr/>
          </a:p>
        </p:txBody>
      </p:sp>
      <p:sp>
        <p:nvSpPr>
          <p:cNvPr id="377" name="Google Shape;377;g2f5184156f1_0_97"/>
          <p:cNvSpPr txBox="1"/>
          <p:nvPr/>
        </p:nvSpPr>
        <p:spPr>
          <a:xfrm>
            <a:off x="678900" y="2803250"/>
            <a:ext cx="4494600" cy="14775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l">
              <a:spcBef>
                <a:spcPts val="0"/>
              </a:spcBef>
              <a:spcAft>
                <a:spcPts val="0"/>
              </a:spcAft>
              <a:buClr>
                <a:srgbClr val="FFEBEB"/>
              </a:buClr>
              <a:buSzPts val="4000"/>
              <a:buFont typeface="Arial"/>
              <a:buNone/>
            </a:pPr>
            <a:r>
              <a:rPr lang="en-US" sz="3000">
                <a:solidFill>
                  <a:schemeClr val="lt1"/>
                </a:solidFill>
                <a:latin typeface="Tahoma"/>
                <a:ea typeface="Tahoma"/>
                <a:cs typeface="Tahoma"/>
                <a:sym typeface="Tahoma"/>
              </a:rPr>
              <a:t>Give a specific example of a time you used each skill.</a:t>
            </a:r>
            <a:endParaRPr b="1" sz="5100">
              <a:solidFill>
                <a:schemeClr val="lt1"/>
              </a:solidFill>
              <a:latin typeface="Tahoma"/>
              <a:ea typeface="Tahoma"/>
              <a:cs typeface="Tahoma"/>
              <a:sym typeface="Tahoma"/>
            </a:endParaRPr>
          </a:p>
        </p:txBody>
      </p:sp>
      <p:sp>
        <p:nvSpPr>
          <p:cNvPr id="378" name="Google Shape;378;g2f5184156f1_0_97"/>
          <p:cNvSpPr txBox="1"/>
          <p:nvPr/>
        </p:nvSpPr>
        <p:spPr>
          <a:xfrm>
            <a:off x="6378225" y="2803250"/>
            <a:ext cx="5134800" cy="14775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l">
              <a:spcBef>
                <a:spcPts val="0"/>
              </a:spcBef>
              <a:spcAft>
                <a:spcPts val="0"/>
              </a:spcAft>
              <a:buClr>
                <a:srgbClr val="FFEBEB"/>
              </a:buClr>
              <a:buSzPts val="4000"/>
              <a:buFont typeface="Arial"/>
              <a:buNone/>
            </a:pPr>
            <a:r>
              <a:rPr lang="en-US" sz="3000">
                <a:solidFill>
                  <a:schemeClr val="lt1"/>
                </a:solidFill>
                <a:latin typeface="Tahoma"/>
                <a:ea typeface="Tahoma"/>
                <a:cs typeface="Tahoma"/>
                <a:sym typeface="Tahoma"/>
              </a:rPr>
              <a:t>From your list of 10 skills, how can you combine some of these skills to succeed?</a:t>
            </a:r>
            <a:endParaRPr b="1" sz="5100">
              <a:solidFill>
                <a:schemeClr val="lt1"/>
              </a:solidFill>
              <a:latin typeface="Tahoma"/>
              <a:ea typeface="Tahoma"/>
              <a:cs typeface="Tahoma"/>
              <a:sym typeface="Tahoma"/>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73"/>
          <p:cNvSpPr txBox="1"/>
          <p:nvPr>
            <p:ph type="title"/>
          </p:nvPr>
        </p:nvSpPr>
        <p:spPr>
          <a:xfrm>
            <a:off x="0" y="0"/>
            <a:ext cx="6096000" cy="6858000"/>
          </a:xfrm>
          <a:prstGeom prst="rect">
            <a:avLst/>
          </a:prstGeom>
          <a:solidFill>
            <a:schemeClr val="lt2"/>
          </a:solid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SzPct val="50000"/>
              <a:buNone/>
            </a:pPr>
            <a:br>
              <a:rPr lang="en-US" sz="4000"/>
            </a:br>
            <a:br>
              <a:rPr lang="en-US" sz="4000"/>
            </a:br>
            <a:br>
              <a:rPr lang="en-US" sz="4000"/>
            </a:br>
            <a:br>
              <a:rPr lang="en-US" sz="4000"/>
            </a:br>
            <a:br>
              <a:rPr b="1" lang="en-US" sz="4000"/>
            </a:br>
            <a:r>
              <a:rPr b="1" lang="en-US" sz="5700">
                <a:solidFill>
                  <a:srgbClr val="002060"/>
                </a:solidFill>
                <a:latin typeface="Tahoma"/>
                <a:ea typeface="Tahoma"/>
                <a:cs typeface="Tahoma"/>
                <a:sym typeface="Tahoma"/>
              </a:rPr>
              <a:t>What is an Algorithm?</a:t>
            </a:r>
            <a:br>
              <a:rPr lang="en-US" sz="4000"/>
            </a:br>
            <a:br>
              <a:rPr lang="en-US" sz="4000"/>
            </a:br>
            <a:br>
              <a:rPr lang="en-US" sz="4000"/>
            </a:br>
            <a:br>
              <a:rPr lang="en-US" sz="4000"/>
            </a:br>
            <a:br>
              <a:rPr lang="en-US" sz="4000"/>
            </a:br>
            <a:endParaRPr b="1" sz="4000"/>
          </a:p>
        </p:txBody>
      </p:sp>
      <p:pic>
        <p:nvPicPr>
          <p:cNvPr descr="A picture containing icon&#10;&#10;Description automatically generated" id="384" name="Google Shape;384;p73"/>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385" name="Google Shape;385;p73"/>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08 </a:t>
            </a:r>
            <a:r>
              <a:rPr b="1" lang="en-US" sz="4400">
                <a:solidFill>
                  <a:schemeClr val="lt1"/>
                </a:solidFill>
                <a:latin typeface="Tahoma"/>
                <a:ea typeface="Tahoma"/>
                <a:cs typeface="Tahoma"/>
                <a:sym typeface="Tahoma"/>
              </a:rPr>
              <a:t>What is an Algorithm?</a:t>
            </a:r>
            <a:endParaRPr i="0" sz="4500" u="none" cap="none" strike="noStrike">
              <a:solidFill>
                <a:srgbClr val="000000"/>
              </a:solidFill>
              <a:latin typeface="Tahoma"/>
              <a:ea typeface="Tahoma"/>
              <a:cs typeface="Tahoma"/>
              <a:sym typeface="Tahoma"/>
            </a:endParaRPr>
          </a:p>
        </p:txBody>
      </p:sp>
      <p:pic>
        <p:nvPicPr>
          <p:cNvPr id="386" name="Google Shape;386;p73"/>
          <p:cNvPicPr preferRelativeResize="0"/>
          <p:nvPr/>
        </p:nvPicPr>
        <p:blipFill>
          <a:blip r:embed="rId4">
            <a:alphaModFix/>
          </a:blip>
          <a:stretch>
            <a:fillRect/>
          </a:stretch>
        </p:blipFill>
        <p:spPr>
          <a:xfrm>
            <a:off x="7086102" y="1433187"/>
            <a:ext cx="4426998" cy="4334538"/>
          </a:xfrm>
          <a:prstGeom prst="rect">
            <a:avLst/>
          </a:prstGeom>
          <a:noFill/>
          <a:ln>
            <a:noFill/>
          </a:ln>
        </p:spPr>
      </p:pic>
      <p:pic>
        <p:nvPicPr>
          <p:cNvPr id="387" name="Google Shape;387;p73"/>
          <p:cNvPicPr preferRelativeResize="0"/>
          <p:nvPr/>
        </p:nvPicPr>
        <p:blipFill rotWithShape="1">
          <a:blip r:embed="rId5">
            <a:alphaModFix/>
          </a:blip>
          <a:srcRect b="0" l="0" r="0" t="0"/>
          <a:stretch/>
        </p:blipFill>
        <p:spPr>
          <a:xfrm>
            <a:off x="123575" y="2737475"/>
            <a:ext cx="1220500" cy="12204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74"/>
          <p:cNvSpPr txBox="1"/>
          <p:nvPr>
            <p:ph type="title"/>
          </p:nvPr>
        </p:nvSpPr>
        <p:spPr>
          <a:xfrm>
            <a:off x="0" y="0"/>
            <a:ext cx="6096000" cy="6858000"/>
          </a:xfrm>
          <a:prstGeom prst="rect">
            <a:avLst/>
          </a:prstGeom>
          <a:solidFill>
            <a:schemeClr val="lt2"/>
          </a:solid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SzPct val="50000"/>
              <a:buNone/>
            </a:pPr>
            <a:br>
              <a:rPr lang="en-US" sz="4000"/>
            </a:br>
            <a:br>
              <a:rPr lang="en-US" sz="4000"/>
            </a:br>
            <a:br>
              <a:rPr lang="en-US" sz="4000"/>
            </a:br>
            <a:br>
              <a:rPr lang="en-US" sz="4000"/>
            </a:br>
            <a:br>
              <a:rPr b="1" lang="en-US" sz="4000"/>
            </a:br>
            <a:r>
              <a:rPr b="1" lang="en-US" sz="5700">
                <a:solidFill>
                  <a:srgbClr val="002060"/>
                </a:solidFill>
                <a:latin typeface="Tahoma"/>
                <a:ea typeface="Tahoma"/>
                <a:cs typeface="Tahoma"/>
                <a:sym typeface="Tahoma"/>
              </a:rPr>
              <a:t>What is an Algorithm?</a:t>
            </a:r>
            <a:br>
              <a:rPr lang="en-US" sz="4000"/>
            </a:br>
            <a:br>
              <a:rPr lang="en-US" sz="4000"/>
            </a:br>
            <a:br>
              <a:rPr lang="en-US" sz="4000"/>
            </a:br>
            <a:br>
              <a:rPr lang="en-US" sz="4000"/>
            </a:br>
            <a:br>
              <a:rPr lang="en-US" sz="4000"/>
            </a:br>
            <a:endParaRPr b="1" sz="4000"/>
          </a:p>
        </p:txBody>
      </p:sp>
      <p:pic>
        <p:nvPicPr>
          <p:cNvPr descr="A picture containing icon&#10;&#10;Description automatically generated" id="393" name="Google Shape;393;p74"/>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394" name="Google Shape;394;p74"/>
          <p:cNvSpPr/>
          <p:nvPr/>
        </p:nvSpPr>
        <p:spPr>
          <a:xfrm flipH="1">
            <a:off x="6403807" y="1796142"/>
            <a:ext cx="5109300" cy="3265800"/>
          </a:xfrm>
          <a:prstGeom prst="wedgeRectCallout">
            <a:avLst>
              <a:gd fmla="val -20833" name="adj1"/>
              <a:gd fmla="val 62500" name="adj2"/>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i="0" lang="en-US" sz="3100" u="none" cap="none" strike="noStrike">
                <a:solidFill>
                  <a:srgbClr val="FFFFFF"/>
                </a:solidFill>
                <a:latin typeface="Tahoma"/>
                <a:ea typeface="Tahoma"/>
                <a:cs typeface="Tahoma"/>
                <a:sym typeface="Tahoma"/>
              </a:rPr>
              <a:t>An </a:t>
            </a:r>
            <a:r>
              <a:rPr b="1" i="0" lang="en-US" sz="3100" u="none" cap="none" strike="noStrike">
                <a:solidFill>
                  <a:srgbClr val="FFFFFF"/>
                </a:solidFill>
                <a:latin typeface="Tahoma"/>
                <a:ea typeface="Tahoma"/>
                <a:cs typeface="Tahoma"/>
                <a:sym typeface="Tahoma"/>
              </a:rPr>
              <a:t>algorithm</a:t>
            </a:r>
            <a:r>
              <a:rPr i="0" lang="en-US" sz="3100" u="none" cap="none" strike="noStrike">
                <a:solidFill>
                  <a:srgbClr val="FFFFFF"/>
                </a:solidFill>
                <a:latin typeface="Tahoma"/>
                <a:ea typeface="Tahoma"/>
                <a:cs typeface="Tahoma"/>
                <a:sym typeface="Tahoma"/>
              </a:rPr>
              <a:t> is a clearly given set of step-by-step instructions to solve a problem or accomplish a task.</a:t>
            </a:r>
            <a:endParaRPr sz="1300">
              <a:latin typeface="Tahoma"/>
              <a:ea typeface="Tahoma"/>
              <a:cs typeface="Tahoma"/>
              <a:sym typeface="Tahoma"/>
            </a:endParaRPr>
          </a:p>
        </p:txBody>
      </p:sp>
      <p:pic>
        <p:nvPicPr>
          <p:cNvPr id="395" name="Google Shape;395;p74"/>
          <p:cNvPicPr preferRelativeResize="0"/>
          <p:nvPr/>
        </p:nvPicPr>
        <p:blipFill rotWithShape="1">
          <a:blip r:embed="rId4">
            <a:alphaModFix/>
          </a:blip>
          <a:srcRect b="0" l="0" r="0" t="0"/>
          <a:stretch/>
        </p:blipFill>
        <p:spPr>
          <a:xfrm>
            <a:off x="123575" y="2737475"/>
            <a:ext cx="1220500" cy="1220475"/>
          </a:xfrm>
          <a:prstGeom prst="rect">
            <a:avLst/>
          </a:prstGeom>
          <a:noFill/>
          <a:ln>
            <a:noFill/>
          </a:ln>
        </p:spPr>
      </p:pic>
      <p:sp>
        <p:nvSpPr>
          <p:cNvPr id="396" name="Google Shape;396;p74"/>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08 What is an Algorithm?</a:t>
            </a:r>
            <a:endParaRPr i="0" sz="4600" u="none" cap="none" strike="noStrike">
              <a:solidFill>
                <a:srgbClr val="000000"/>
              </a:solidFill>
              <a:latin typeface="Tahoma"/>
              <a:ea typeface="Tahoma"/>
              <a:cs typeface="Tahoma"/>
              <a:sym typeface="Tahoma"/>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pic>
        <p:nvPicPr>
          <p:cNvPr id="401" name="Google Shape;401;p75"/>
          <p:cNvPicPr preferRelativeResize="0"/>
          <p:nvPr/>
        </p:nvPicPr>
        <p:blipFill rotWithShape="1">
          <a:blip r:embed="rId3">
            <a:alphaModFix/>
          </a:blip>
          <a:srcRect b="2143" l="0" r="2940" t="0"/>
          <a:stretch/>
        </p:blipFill>
        <p:spPr>
          <a:xfrm>
            <a:off x="3776525" y="1004700"/>
            <a:ext cx="4638950" cy="3846975"/>
          </a:xfrm>
          <a:prstGeom prst="rect">
            <a:avLst/>
          </a:prstGeom>
          <a:noFill/>
          <a:ln>
            <a:noFill/>
          </a:ln>
          <a:effectLst>
            <a:outerShdw rotWithShape="0" algn="tl" dir="2520000" dist="215900">
              <a:srgbClr val="F05F69">
                <a:alpha val="40000"/>
              </a:srgbClr>
            </a:outerShdw>
          </a:effectLst>
        </p:spPr>
      </p:pic>
      <p:sp>
        <p:nvSpPr>
          <p:cNvPr id="402" name="Google Shape;402;p75"/>
          <p:cNvSpPr/>
          <p:nvPr/>
        </p:nvSpPr>
        <p:spPr>
          <a:xfrm>
            <a:off x="888374" y="5058653"/>
            <a:ext cx="10415100" cy="1657800"/>
          </a:xfrm>
          <a:prstGeom prst="roundRect">
            <a:avLst>
              <a:gd fmla="val 50000" name="adj"/>
            </a:avLst>
          </a:prstGeom>
          <a:noFill/>
          <a:ln>
            <a:noFill/>
          </a:ln>
        </p:spPr>
        <p:txBody>
          <a:bodyPr anchorCtr="0" anchor="ctr" bIns="360000" lIns="360000" spcFirstLastPara="1" rIns="360000" wrap="square" tIns="360000">
            <a:noAutofit/>
          </a:bodyPr>
          <a:lstStyle/>
          <a:p>
            <a:pPr indent="0" lvl="0" marL="0" marR="0" rtl="0" algn="ctr">
              <a:lnSpc>
                <a:spcPct val="100000"/>
              </a:lnSpc>
              <a:spcBef>
                <a:spcPts val="0"/>
              </a:spcBef>
              <a:spcAft>
                <a:spcPts val="0"/>
              </a:spcAft>
              <a:buNone/>
            </a:pPr>
            <a:r>
              <a:rPr i="0" lang="en-US" sz="3000" u="none" cap="none" strike="noStrike">
                <a:solidFill>
                  <a:schemeClr val="dk1"/>
                </a:solidFill>
                <a:latin typeface="Tahoma"/>
                <a:ea typeface="Tahoma"/>
                <a:cs typeface="Tahoma"/>
                <a:sym typeface="Tahoma"/>
              </a:rPr>
              <a:t>Statue of Muhammad ibn Mūsā al-Khwārizmī Khiva, Uzbekistan</a:t>
            </a:r>
            <a:endParaRPr i="0" sz="3000" u="none" cap="none" strike="noStrike">
              <a:solidFill>
                <a:schemeClr val="dk1"/>
              </a:solidFill>
              <a:latin typeface="Tahoma"/>
              <a:ea typeface="Tahoma"/>
              <a:cs typeface="Tahoma"/>
              <a:sym typeface="Tahoma"/>
            </a:endParaRPr>
          </a:p>
        </p:txBody>
      </p:sp>
      <p:sp>
        <p:nvSpPr>
          <p:cNvPr id="403" name="Google Shape;403;p75"/>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08 What is an Algorithm?</a:t>
            </a:r>
            <a:endParaRPr i="0" sz="4600" u="none" cap="none" strike="noStrike">
              <a:solidFill>
                <a:srgbClr val="000000"/>
              </a:solidFill>
              <a:latin typeface="Tahoma"/>
              <a:ea typeface="Tahoma"/>
              <a:cs typeface="Tahoma"/>
              <a:sym typeface="Tahoma"/>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76"/>
          <p:cNvSpPr txBox="1"/>
          <p:nvPr>
            <p:ph type="title"/>
          </p:nvPr>
        </p:nvSpPr>
        <p:spPr>
          <a:xfrm>
            <a:off x="0" y="0"/>
            <a:ext cx="6096000" cy="6858000"/>
          </a:xfrm>
          <a:prstGeom prst="rect">
            <a:avLst/>
          </a:prstGeom>
          <a:solidFill>
            <a:schemeClr val="lt2"/>
          </a:solid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SzPct val="50000"/>
              <a:buNone/>
            </a:pPr>
            <a:br>
              <a:rPr lang="en-US" sz="4000"/>
            </a:br>
            <a:br>
              <a:rPr lang="en-US" sz="4000"/>
            </a:br>
            <a:br>
              <a:rPr lang="en-US" sz="4000"/>
            </a:br>
            <a:br>
              <a:rPr lang="en-US" sz="4000"/>
            </a:br>
            <a:br>
              <a:rPr b="1" lang="en-US" sz="4000"/>
            </a:br>
            <a:r>
              <a:rPr b="1" lang="en-US" sz="5700">
                <a:solidFill>
                  <a:srgbClr val="002060"/>
                </a:solidFill>
                <a:latin typeface="Tahoma"/>
                <a:ea typeface="Tahoma"/>
                <a:cs typeface="Tahoma"/>
                <a:sym typeface="Tahoma"/>
              </a:rPr>
              <a:t>What is an Algorithm?</a:t>
            </a:r>
            <a:br>
              <a:rPr lang="en-US" sz="4000"/>
            </a:br>
            <a:br>
              <a:rPr lang="en-US" sz="4000"/>
            </a:br>
            <a:br>
              <a:rPr lang="en-US" sz="4000"/>
            </a:br>
            <a:br>
              <a:rPr lang="en-US" sz="4000"/>
            </a:br>
            <a:br>
              <a:rPr lang="en-US" sz="4000"/>
            </a:br>
            <a:endParaRPr b="1" sz="4000"/>
          </a:p>
        </p:txBody>
      </p:sp>
      <p:pic>
        <p:nvPicPr>
          <p:cNvPr descr="A picture containing icon&#10;&#10;Description automatically generated" id="409" name="Google Shape;409;p76"/>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410" name="Google Shape;410;p76"/>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08 What is an Algorithm?</a:t>
            </a:r>
            <a:endParaRPr i="0" sz="4600" u="none" cap="none" strike="noStrike">
              <a:solidFill>
                <a:srgbClr val="000000"/>
              </a:solidFill>
              <a:latin typeface="Tahoma"/>
              <a:ea typeface="Tahoma"/>
              <a:cs typeface="Tahoma"/>
              <a:sym typeface="Tahoma"/>
            </a:endParaRPr>
          </a:p>
        </p:txBody>
      </p:sp>
      <p:sp>
        <p:nvSpPr>
          <p:cNvPr id="411" name="Google Shape;411;p76"/>
          <p:cNvSpPr/>
          <p:nvPr/>
        </p:nvSpPr>
        <p:spPr>
          <a:xfrm>
            <a:off x="6095998" y="2166525"/>
            <a:ext cx="5417100" cy="3168300"/>
          </a:xfrm>
          <a:prstGeom prst="rect">
            <a:avLst/>
          </a:prstGeom>
          <a:solidFill>
            <a:schemeClr val="lt1"/>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n-US" sz="3300" u="none" cap="none" strike="noStrike">
                <a:solidFill>
                  <a:srgbClr val="002060"/>
                </a:solidFill>
                <a:latin typeface="Tahoma"/>
                <a:ea typeface="Tahoma"/>
                <a:cs typeface="Tahoma"/>
                <a:sym typeface="Tahoma"/>
              </a:rPr>
              <a:t>In computer science, an </a:t>
            </a:r>
            <a:r>
              <a:rPr b="1" i="0" lang="en-US" sz="3300" u="none" cap="none" strike="noStrike">
                <a:solidFill>
                  <a:srgbClr val="002060"/>
                </a:solidFill>
                <a:latin typeface="Tahoma"/>
                <a:ea typeface="Tahoma"/>
                <a:cs typeface="Tahoma"/>
                <a:sym typeface="Tahoma"/>
              </a:rPr>
              <a:t>algorithm</a:t>
            </a:r>
            <a:r>
              <a:rPr i="0" lang="en-US" sz="3300" u="none" cap="none" strike="noStrike">
                <a:solidFill>
                  <a:srgbClr val="002060"/>
                </a:solidFill>
                <a:latin typeface="Tahoma"/>
                <a:ea typeface="Tahoma"/>
                <a:cs typeface="Tahoma"/>
                <a:sym typeface="Tahoma"/>
              </a:rPr>
              <a:t> is a sequence of precise instructions that tell a computer how to solve a problem or accomplish a task.</a:t>
            </a:r>
            <a:endParaRPr i="0" sz="2100" u="none" cap="none" strike="noStrike">
              <a:solidFill>
                <a:schemeClr val="dk1"/>
              </a:solidFill>
              <a:latin typeface="Tahoma"/>
              <a:ea typeface="Tahoma"/>
              <a:cs typeface="Tahoma"/>
              <a:sym typeface="Tahoma"/>
            </a:endParaRPr>
          </a:p>
        </p:txBody>
      </p:sp>
      <p:pic>
        <p:nvPicPr>
          <p:cNvPr id="412" name="Google Shape;412;p76"/>
          <p:cNvPicPr preferRelativeResize="0"/>
          <p:nvPr/>
        </p:nvPicPr>
        <p:blipFill rotWithShape="1">
          <a:blip r:embed="rId4">
            <a:alphaModFix/>
          </a:blip>
          <a:srcRect b="0" l="0" r="0" t="0"/>
          <a:stretch/>
        </p:blipFill>
        <p:spPr>
          <a:xfrm>
            <a:off x="3" y="2834148"/>
            <a:ext cx="1189700" cy="11897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77"/>
          <p:cNvSpPr txBox="1"/>
          <p:nvPr>
            <p:ph idx="1" type="body"/>
          </p:nvPr>
        </p:nvSpPr>
        <p:spPr>
          <a:xfrm>
            <a:off x="678900" y="1238575"/>
            <a:ext cx="3734100" cy="823800"/>
          </a:xfrm>
          <a:prstGeom prst="rect">
            <a:avLst/>
          </a:prstGeom>
          <a:solidFill>
            <a:srgbClr val="002060"/>
          </a:solidFill>
          <a:ln>
            <a:noFill/>
          </a:ln>
        </p:spPr>
        <p:txBody>
          <a:bodyPr anchorCtr="0" anchor="b" bIns="45700" lIns="91425" spcFirstLastPara="1" rIns="91425" wrap="square" tIns="45700">
            <a:normAutofit/>
          </a:bodyPr>
          <a:lstStyle/>
          <a:p>
            <a:pPr indent="-228600" lvl="0" marL="457200" rtl="0" algn="ctr">
              <a:lnSpc>
                <a:spcPct val="90000"/>
              </a:lnSpc>
              <a:spcBef>
                <a:spcPts val="1000"/>
              </a:spcBef>
              <a:spcAft>
                <a:spcPts val="0"/>
              </a:spcAft>
              <a:buSzPts val="2400"/>
              <a:buNone/>
            </a:pPr>
            <a:r>
              <a:rPr lang="en-US" sz="3600">
                <a:solidFill>
                  <a:schemeClr val="lt1"/>
                </a:solidFill>
                <a:latin typeface="Tahoma"/>
                <a:ea typeface="Tahoma"/>
                <a:cs typeface="Tahoma"/>
                <a:sym typeface="Tahoma"/>
              </a:rPr>
              <a:t>Activity</a:t>
            </a:r>
            <a:endParaRPr>
              <a:latin typeface="Tahoma"/>
              <a:ea typeface="Tahoma"/>
              <a:cs typeface="Tahoma"/>
              <a:sym typeface="Tahoma"/>
            </a:endParaRPr>
          </a:p>
        </p:txBody>
      </p:sp>
      <p:pic>
        <p:nvPicPr>
          <p:cNvPr descr="A picture containing icon&#10;&#10;Description automatically generated" id="418" name="Google Shape;418;p77"/>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419" name="Google Shape;419;p77"/>
          <p:cNvSpPr txBox="1"/>
          <p:nvPr/>
        </p:nvSpPr>
        <p:spPr>
          <a:xfrm>
            <a:off x="678900" y="2644175"/>
            <a:ext cx="39903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en-US" sz="4400" u="none" cap="none" strike="noStrike">
                <a:solidFill>
                  <a:srgbClr val="000000"/>
                </a:solidFill>
                <a:latin typeface="Tahoma"/>
                <a:ea typeface="Tahoma"/>
                <a:cs typeface="Tahoma"/>
                <a:sym typeface="Tahoma"/>
              </a:rPr>
              <a:t>Let’s make </a:t>
            </a:r>
            <a:r>
              <a:rPr i="0" lang="en-US" sz="4400" u="none" cap="none" strike="noStrike">
                <a:solidFill>
                  <a:schemeClr val="lt1"/>
                </a:solidFill>
                <a:highlight>
                  <a:srgbClr val="002060"/>
                </a:highlight>
                <a:latin typeface="Tahoma"/>
                <a:ea typeface="Tahoma"/>
                <a:cs typeface="Tahoma"/>
                <a:sym typeface="Tahoma"/>
              </a:rPr>
              <a:t>Kita</a:t>
            </a:r>
            <a:endParaRPr sz="1000">
              <a:latin typeface="Tahoma"/>
              <a:ea typeface="Tahoma"/>
              <a:cs typeface="Tahoma"/>
              <a:sym typeface="Tahoma"/>
            </a:endParaRPr>
          </a:p>
        </p:txBody>
      </p:sp>
      <p:sp>
        <p:nvSpPr>
          <p:cNvPr id="420" name="Google Shape;420;p77"/>
          <p:cNvSpPr txBox="1"/>
          <p:nvPr/>
        </p:nvSpPr>
        <p:spPr>
          <a:xfrm>
            <a:off x="5094525" y="1004700"/>
            <a:ext cx="6418500" cy="611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700" u="none" cap="none" strike="noStrike">
                <a:solidFill>
                  <a:srgbClr val="000000"/>
                </a:solidFill>
                <a:latin typeface="Tahoma"/>
                <a:ea typeface="Tahoma"/>
                <a:cs typeface="Tahoma"/>
                <a:sym typeface="Tahoma"/>
              </a:rPr>
              <a:t>Goal/ Output</a:t>
            </a:r>
            <a:endParaRPr sz="17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Make 4-5 serving of Kita</a:t>
            </a:r>
            <a:endParaRPr sz="1700">
              <a:latin typeface="Tahoma"/>
              <a:ea typeface="Tahoma"/>
              <a:cs typeface="Tahoma"/>
              <a:sym typeface="Tahoma"/>
            </a:endParaRPr>
          </a:p>
          <a:p>
            <a:pPr indent="0" lvl="0" marL="0" marR="0" rtl="0" algn="l">
              <a:lnSpc>
                <a:spcPct val="100000"/>
              </a:lnSpc>
              <a:spcBef>
                <a:spcPts val="0"/>
              </a:spcBef>
              <a:spcAft>
                <a:spcPts val="0"/>
              </a:spcAft>
              <a:buNone/>
            </a:pPr>
            <a:r>
              <a:rPr b="1" i="0" lang="en-US" sz="1700" u="none" cap="none" strike="noStrike">
                <a:solidFill>
                  <a:srgbClr val="000000"/>
                </a:solidFill>
                <a:latin typeface="Tahoma"/>
                <a:ea typeface="Tahoma"/>
                <a:cs typeface="Tahoma"/>
                <a:sym typeface="Tahoma"/>
              </a:rPr>
              <a:t>Ingredients</a:t>
            </a:r>
            <a:endParaRPr sz="17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Wheat flour</a:t>
            </a:r>
            <a:endParaRPr sz="17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Lukewarm water</a:t>
            </a:r>
            <a:endParaRPr sz="17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Salt</a:t>
            </a:r>
            <a:endParaRPr sz="17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Oil</a:t>
            </a:r>
            <a:endParaRPr sz="1700">
              <a:latin typeface="Tahoma"/>
              <a:ea typeface="Tahoma"/>
              <a:cs typeface="Tahoma"/>
              <a:sym typeface="Tahoma"/>
            </a:endParaRPr>
          </a:p>
          <a:p>
            <a:pPr indent="0" lvl="0" marL="0" marR="0" rtl="0" algn="l">
              <a:lnSpc>
                <a:spcPct val="100000"/>
              </a:lnSpc>
              <a:spcBef>
                <a:spcPts val="0"/>
              </a:spcBef>
              <a:spcAft>
                <a:spcPts val="0"/>
              </a:spcAft>
              <a:buNone/>
            </a:pPr>
            <a:r>
              <a:rPr b="1" i="0" lang="en-US" sz="1700" u="none" cap="none" strike="noStrike">
                <a:solidFill>
                  <a:srgbClr val="000000"/>
                </a:solidFill>
                <a:latin typeface="Tahoma"/>
                <a:ea typeface="Tahoma"/>
                <a:cs typeface="Tahoma"/>
                <a:sym typeface="Tahoma"/>
              </a:rPr>
              <a:t>Instructions/ steps</a:t>
            </a:r>
            <a:endParaRPr sz="17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Combine the flour and salt.</a:t>
            </a:r>
            <a:endParaRPr sz="17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Gradually add water and mix until a smooth and elastic dough forms.</a:t>
            </a:r>
            <a:endParaRPr sz="17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Divide the dough into 4/5 equal pieces.</a:t>
            </a:r>
            <a:endParaRPr sz="17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Roll out each piece, and form circles.</a:t>
            </a:r>
            <a:endParaRPr sz="17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Heat a pan over high heat, and add some oil.</a:t>
            </a:r>
            <a:endParaRPr sz="17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Place a circle of dough on the pan, reduce the heat to medium and, using a fork, poke a few small holes all over the surface of the dough.</a:t>
            </a:r>
            <a:endParaRPr sz="17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Cook until each side is golden brown and crisp, and has a few brown spots.</a:t>
            </a:r>
            <a:endParaRPr sz="17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Repeat for the rest of the dough.</a:t>
            </a:r>
            <a:endParaRPr sz="17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Noto Sans Symbols"/>
              <a:buChar char="⮚"/>
            </a:pPr>
            <a:r>
              <a:rPr i="0" lang="en-US" sz="1700" u="none" cap="none" strike="noStrike">
                <a:solidFill>
                  <a:srgbClr val="000000"/>
                </a:solidFill>
                <a:latin typeface="Tahoma"/>
                <a:ea typeface="Tahoma"/>
                <a:cs typeface="Tahoma"/>
                <a:sym typeface="Tahoma"/>
              </a:rPr>
              <a:t>Serve hot.</a:t>
            </a:r>
            <a:endParaRPr sz="1700">
              <a:latin typeface="Tahoma"/>
              <a:ea typeface="Tahoma"/>
              <a:cs typeface="Tahoma"/>
              <a:sym typeface="Tahoma"/>
            </a:endParaRPr>
          </a:p>
          <a:p>
            <a:pPr indent="-196850" lvl="0" marL="285750" marR="0" rtl="0" algn="l">
              <a:lnSpc>
                <a:spcPct val="100000"/>
              </a:lnSpc>
              <a:spcBef>
                <a:spcPts val="0"/>
              </a:spcBef>
              <a:spcAft>
                <a:spcPts val="0"/>
              </a:spcAft>
              <a:buClr>
                <a:srgbClr val="000000"/>
              </a:buClr>
              <a:buSzPts val="1400"/>
              <a:buFont typeface="Noto Sans Symbols"/>
              <a:buNone/>
            </a:pPr>
            <a:r>
              <a:t/>
            </a:r>
            <a:endParaRPr b="1" i="0" sz="1700" u="none" cap="none" strike="noStrike">
              <a:solidFill>
                <a:srgbClr val="000000"/>
              </a:solidFill>
              <a:latin typeface="Tahoma"/>
              <a:ea typeface="Tahoma"/>
              <a:cs typeface="Tahoma"/>
              <a:sym typeface="Tahoma"/>
            </a:endParaRPr>
          </a:p>
          <a:p>
            <a:pPr indent="0" lvl="0" marL="0" marR="0" rtl="0" algn="l">
              <a:lnSpc>
                <a:spcPct val="100000"/>
              </a:lnSpc>
              <a:spcBef>
                <a:spcPts val="0"/>
              </a:spcBef>
              <a:spcAft>
                <a:spcPts val="0"/>
              </a:spcAft>
              <a:buNone/>
            </a:pPr>
            <a:r>
              <a:t/>
            </a:r>
            <a:endParaRPr i="0" sz="1700" u="none" cap="none" strike="noStrike">
              <a:solidFill>
                <a:srgbClr val="000000"/>
              </a:solidFill>
              <a:latin typeface="Tahoma"/>
              <a:ea typeface="Tahoma"/>
              <a:cs typeface="Tahoma"/>
              <a:sym typeface="Tahoma"/>
            </a:endParaRPr>
          </a:p>
        </p:txBody>
      </p:sp>
      <p:sp>
        <p:nvSpPr>
          <p:cNvPr id="421" name="Google Shape;421;p77"/>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08 What is an Algorithm?</a:t>
            </a:r>
            <a:endParaRPr i="0" sz="4600" u="none" cap="none" strike="noStrike">
              <a:solidFill>
                <a:srgbClr val="000000"/>
              </a:solidFill>
              <a:latin typeface="Tahoma"/>
              <a:ea typeface="Tahoma"/>
              <a:cs typeface="Tahoma"/>
              <a:sym typeface="Tahoma"/>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78"/>
          <p:cNvSpPr txBox="1"/>
          <p:nvPr>
            <p:ph idx="1" type="body"/>
          </p:nvPr>
        </p:nvSpPr>
        <p:spPr>
          <a:xfrm>
            <a:off x="678900" y="1412487"/>
            <a:ext cx="3993600" cy="823800"/>
          </a:xfrm>
          <a:prstGeom prst="rect">
            <a:avLst/>
          </a:prstGeom>
          <a:solidFill>
            <a:srgbClr val="002060"/>
          </a:solidFill>
          <a:ln>
            <a:noFill/>
          </a:ln>
        </p:spPr>
        <p:txBody>
          <a:bodyPr anchorCtr="0" anchor="b" bIns="45700" lIns="91425" spcFirstLastPara="1" rIns="91425" wrap="square" tIns="45700">
            <a:normAutofit/>
          </a:bodyPr>
          <a:lstStyle/>
          <a:p>
            <a:pPr indent="-228600" lvl="0" marL="457200" rtl="0" algn="ctr">
              <a:lnSpc>
                <a:spcPct val="90000"/>
              </a:lnSpc>
              <a:spcBef>
                <a:spcPts val="1000"/>
              </a:spcBef>
              <a:spcAft>
                <a:spcPts val="0"/>
              </a:spcAft>
              <a:buSzPts val="2400"/>
              <a:buNone/>
            </a:pPr>
            <a:r>
              <a:rPr lang="en-US" sz="3600">
                <a:solidFill>
                  <a:schemeClr val="lt1"/>
                </a:solidFill>
                <a:latin typeface="Tahoma"/>
                <a:ea typeface="Tahoma"/>
                <a:cs typeface="Tahoma"/>
                <a:sym typeface="Tahoma"/>
              </a:rPr>
              <a:t>Activity</a:t>
            </a:r>
            <a:endParaRPr>
              <a:latin typeface="Tahoma"/>
              <a:ea typeface="Tahoma"/>
              <a:cs typeface="Tahoma"/>
              <a:sym typeface="Tahoma"/>
            </a:endParaRPr>
          </a:p>
        </p:txBody>
      </p:sp>
      <p:pic>
        <p:nvPicPr>
          <p:cNvPr descr="A picture containing icon&#10;&#10;Description automatically generated" id="427" name="Google Shape;427;p78"/>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428" name="Google Shape;428;p78"/>
          <p:cNvSpPr txBox="1"/>
          <p:nvPr/>
        </p:nvSpPr>
        <p:spPr>
          <a:xfrm>
            <a:off x="678900" y="2644175"/>
            <a:ext cx="4081500" cy="1569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en-US" sz="4800" u="none" cap="none" strike="noStrike">
                <a:solidFill>
                  <a:srgbClr val="000000"/>
                </a:solidFill>
                <a:latin typeface="Tahoma"/>
                <a:ea typeface="Tahoma"/>
                <a:cs typeface="Tahoma"/>
                <a:sym typeface="Tahoma"/>
              </a:rPr>
              <a:t>Is This Recipe an </a:t>
            </a:r>
            <a:r>
              <a:rPr i="0" lang="en-US" sz="4800" u="none" cap="none" strike="noStrike">
                <a:solidFill>
                  <a:schemeClr val="lt1"/>
                </a:solidFill>
                <a:highlight>
                  <a:srgbClr val="002060"/>
                </a:highlight>
                <a:latin typeface="Tahoma"/>
                <a:ea typeface="Tahoma"/>
                <a:cs typeface="Tahoma"/>
                <a:sym typeface="Tahoma"/>
              </a:rPr>
              <a:t>Algorithm</a:t>
            </a:r>
            <a:r>
              <a:rPr i="0" lang="en-US" sz="4800" u="none" cap="none" strike="noStrike">
                <a:solidFill>
                  <a:schemeClr val="dk1"/>
                </a:solidFill>
                <a:latin typeface="Tahoma"/>
                <a:ea typeface="Tahoma"/>
                <a:cs typeface="Tahoma"/>
                <a:sym typeface="Tahoma"/>
              </a:rPr>
              <a:t>?</a:t>
            </a:r>
            <a:endParaRPr>
              <a:latin typeface="Tahoma"/>
              <a:ea typeface="Tahoma"/>
              <a:cs typeface="Tahoma"/>
              <a:sym typeface="Tahoma"/>
            </a:endParaRPr>
          </a:p>
        </p:txBody>
      </p:sp>
      <p:sp>
        <p:nvSpPr>
          <p:cNvPr id="429" name="Google Shape;429;p78"/>
          <p:cNvSpPr txBox="1"/>
          <p:nvPr/>
        </p:nvSpPr>
        <p:spPr>
          <a:xfrm>
            <a:off x="5094525" y="1258525"/>
            <a:ext cx="6890400" cy="6003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700" u="none" cap="none" strike="noStrike">
                <a:solidFill>
                  <a:srgbClr val="000000"/>
                </a:solidFill>
                <a:latin typeface="Tahoma"/>
                <a:ea typeface="Tahoma"/>
                <a:cs typeface="Tahoma"/>
                <a:sym typeface="Tahoma"/>
              </a:rPr>
              <a:t>Goal/ Output</a:t>
            </a:r>
            <a:endParaRPr sz="13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Make 4-5 serving of Kita</a:t>
            </a:r>
            <a:endParaRPr sz="1300">
              <a:latin typeface="Tahoma"/>
              <a:ea typeface="Tahoma"/>
              <a:cs typeface="Tahoma"/>
              <a:sym typeface="Tahoma"/>
            </a:endParaRPr>
          </a:p>
          <a:p>
            <a:pPr indent="0" lvl="0" marL="0" marR="0" rtl="0" algn="l">
              <a:lnSpc>
                <a:spcPct val="100000"/>
              </a:lnSpc>
              <a:spcBef>
                <a:spcPts val="0"/>
              </a:spcBef>
              <a:spcAft>
                <a:spcPts val="0"/>
              </a:spcAft>
              <a:buNone/>
            </a:pPr>
            <a:r>
              <a:rPr b="1" i="0" lang="en-US" sz="1700" u="none" cap="none" strike="noStrike">
                <a:solidFill>
                  <a:srgbClr val="000000"/>
                </a:solidFill>
                <a:latin typeface="Tahoma"/>
                <a:ea typeface="Tahoma"/>
                <a:cs typeface="Tahoma"/>
                <a:sym typeface="Tahoma"/>
              </a:rPr>
              <a:t>Ingredients</a:t>
            </a:r>
            <a:endParaRPr sz="13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1 ¾ cups of Wheat flour</a:t>
            </a:r>
            <a:endParaRPr sz="13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1 cup Lukewarm water</a:t>
            </a:r>
            <a:endParaRPr sz="13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¼ teaspoon of Salt</a:t>
            </a:r>
            <a:endParaRPr sz="13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2 tablespoon of Oil (for each dough)</a:t>
            </a:r>
            <a:endParaRPr sz="1300">
              <a:latin typeface="Tahoma"/>
              <a:ea typeface="Tahoma"/>
              <a:cs typeface="Tahoma"/>
              <a:sym typeface="Tahoma"/>
            </a:endParaRPr>
          </a:p>
          <a:p>
            <a:pPr indent="0" lvl="0" marL="0" marR="0" rtl="0" algn="l">
              <a:lnSpc>
                <a:spcPct val="100000"/>
              </a:lnSpc>
              <a:spcBef>
                <a:spcPts val="0"/>
              </a:spcBef>
              <a:spcAft>
                <a:spcPts val="0"/>
              </a:spcAft>
              <a:buNone/>
            </a:pPr>
            <a:r>
              <a:rPr b="1" i="0" lang="en-US" sz="1700" u="none" cap="none" strike="noStrike">
                <a:solidFill>
                  <a:srgbClr val="000000"/>
                </a:solidFill>
                <a:latin typeface="Tahoma"/>
                <a:ea typeface="Tahoma"/>
                <a:cs typeface="Tahoma"/>
                <a:sym typeface="Tahoma"/>
              </a:rPr>
              <a:t>Instructions/ steps</a:t>
            </a:r>
            <a:endParaRPr sz="13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Combine the flour and salt.</a:t>
            </a:r>
            <a:endParaRPr sz="13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Gradually add water and mix until a smooth and elastic dough forms.</a:t>
            </a:r>
            <a:endParaRPr sz="13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Divide the dough into 4/5 equal pieces.</a:t>
            </a:r>
            <a:endParaRPr sz="13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Roll out each piece, and form circles (3-4 mm thick).</a:t>
            </a:r>
            <a:endParaRPr sz="13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Heat a pan over high heat, and add oil.</a:t>
            </a:r>
            <a:endParaRPr sz="13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Place a circle of dough on the pan, reduce the heat to medium and, using a fork, poke a few small holes all over the surface of the dough.</a:t>
            </a:r>
            <a:endParaRPr sz="13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Cook until each side is golden brown and crisp, and has a few brown spots.</a:t>
            </a:r>
            <a:endParaRPr sz="1300">
              <a:latin typeface="Tahoma"/>
              <a:ea typeface="Tahoma"/>
              <a:cs typeface="Tahoma"/>
              <a:sym typeface="Tahoma"/>
            </a:endParaRPr>
          </a:p>
          <a:p>
            <a:pPr indent="-279400" lvl="0" marL="285750" marR="0" rtl="0" algn="l">
              <a:lnSpc>
                <a:spcPct val="100000"/>
              </a:lnSpc>
              <a:spcBef>
                <a:spcPts val="0"/>
              </a:spcBef>
              <a:spcAft>
                <a:spcPts val="0"/>
              </a:spcAft>
              <a:buClr>
                <a:srgbClr val="000000"/>
              </a:buClr>
              <a:buSzPts val="1700"/>
              <a:buFont typeface="Tahoma"/>
              <a:buChar char="⮚"/>
            </a:pPr>
            <a:r>
              <a:rPr i="0" lang="en-US" sz="1700" u="none" cap="none" strike="noStrike">
                <a:solidFill>
                  <a:srgbClr val="000000"/>
                </a:solidFill>
                <a:latin typeface="Tahoma"/>
                <a:ea typeface="Tahoma"/>
                <a:cs typeface="Tahoma"/>
                <a:sym typeface="Tahoma"/>
              </a:rPr>
              <a:t>Repeat for the rest of the dough.</a:t>
            </a:r>
            <a:endParaRPr sz="1300">
              <a:latin typeface="Tahoma"/>
              <a:ea typeface="Tahoma"/>
              <a:cs typeface="Tahoma"/>
              <a:sym typeface="Tahoma"/>
            </a:endParaRPr>
          </a:p>
          <a:p>
            <a:pPr indent="-285750" lvl="0" marL="285750" marR="0" rtl="0" algn="l">
              <a:lnSpc>
                <a:spcPct val="100000"/>
              </a:lnSpc>
              <a:spcBef>
                <a:spcPts val="0"/>
              </a:spcBef>
              <a:spcAft>
                <a:spcPts val="0"/>
              </a:spcAft>
              <a:buClr>
                <a:srgbClr val="000000"/>
              </a:buClr>
              <a:buSzPts val="1800"/>
              <a:buFont typeface="Noto Sans Symbols"/>
              <a:buChar char="⮚"/>
            </a:pPr>
            <a:r>
              <a:rPr i="0" lang="en-US" sz="1700" u="none" cap="none" strike="noStrike">
                <a:solidFill>
                  <a:srgbClr val="000000"/>
                </a:solidFill>
                <a:latin typeface="Tahoma"/>
                <a:ea typeface="Tahoma"/>
                <a:cs typeface="Tahoma"/>
                <a:sym typeface="Tahoma"/>
              </a:rPr>
              <a:t>Serve hot</a:t>
            </a:r>
            <a:r>
              <a:rPr i="0" lang="en-US" sz="1300" u="none" cap="none" strike="noStrike">
                <a:solidFill>
                  <a:srgbClr val="000000"/>
                </a:solidFill>
                <a:latin typeface="Tahoma"/>
                <a:ea typeface="Tahoma"/>
                <a:cs typeface="Tahoma"/>
                <a:sym typeface="Tahoma"/>
              </a:rPr>
              <a:t>.</a:t>
            </a:r>
            <a:endParaRPr sz="1300">
              <a:latin typeface="Tahoma"/>
              <a:ea typeface="Tahoma"/>
              <a:cs typeface="Tahoma"/>
              <a:sym typeface="Tahoma"/>
            </a:endParaRPr>
          </a:p>
          <a:p>
            <a:pPr indent="-196850" lvl="0" marL="285750" marR="0" rtl="0" algn="l">
              <a:lnSpc>
                <a:spcPct val="100000"/>
              </a:lnSpc>
              <a:spcBef>
                <a:spcPts val="0"/>
              </a:spcBef>
              <a:spcAft>
                <a:spcPts val="0"/>
              </a:spcAft>
              <a:buClr>
                <a:srgbClr val="000000"/>
              </a:buClr>
              <a:buSzPts val="1400"/>
              <a:buFont typeface="Noto Sans Symbols"/>
              <a:buNone/>
            </a:pPr>
            <a:r>
              <a:t/>
            </a:r>
            <a:endParaRPr b="1" i="0" sz="1300" u="none" cap="none" strike="noStrike">
              <a:solidFill>
                <a:srgbClr val="000000"/>
              </a:solidFill>
              <a:latin typeface="Tahoma"/>
              <a:ea typeface="Tahoma"/>
              <a:cs typeface="Tahoma"/>
              <a:sym typeface="Tahoma"/>
            </a:endParaRPr>
          </a:p>
          <a:p>
            <a:pPr indent="0" lvl="0" marL="0" marR="0" rtl="0" algn="l">
              <a:lnSpc>
                <a:spcPct val="100000"/>
              </a:lnSpc>
              <a:spcBef>
                <a:spcPts val="0"/>
              </a:spcBef>
              <a:spcAft>
                <a:spcPts val="0"/>
              </a:spcAft>
              <a:buNone/>
            </a:pPr>
            <a:r>
              <a:t/>
            </a:r>
            <a:endParaRPr i="0" sz="1300" u="none" cap="none" strike="noStrike">
              <a:solidFill>
                <a:srgbClr val="000000"/>
              </a:solidFill>
              <a:latin typeface="Tahoma"/>
              <a:ea typeface="Tahoma"/>
              <a:cs typeface="Tahoma"/>
              <a:sym typeface="Tahoma"/>
            </a:endParaRPr>
          </a:p>
        </p:txBody>
      </p:sp>
      <p:sp>
        <p:nvSpPr>
          <p:cNvPr id="430" name="Google Shape;430;p78"/>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08 What is an Algorithm?</a:t>
            </a:r>
            <a:endParaRPr i="0" sz="4600" u="none" cap="none" strike="noStrike">
              <a:solidFill>
                <a:srgbClr val="000000"/>
              </a:solidFill>
              <a:latin typeface="Tahoma"/>
              <a:ea typeface="Tahoma"/>
              <a:cs typeface="Tahoma"/>
              <a:sym typeface="Tahoma"/>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pic>
        <p:nvPicPr>
          <p:cNvPr descr="A picture containing icon&#10;&#10;Description automatically generated" id="435" name="Google Shape;435;p80"/>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436" name="Google Shape;436;p80"/>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09 </a:t>
            </a:r>
            <a:r>
              <a:rPr b="1" lang="en-US" sz="4400">
                <a:solidFill>
                  <a:schemeClr val="lt1"/>
                </a:solidFill>
                <a:latin typeface="Tahoma"/>
                <a:ea typeface="Tahoma"/>
                <a:cs typeface="Tahoma"/>
                <a:sym typeface="Tahoma"/>
              </a:rPr>
              <a:t>Social Media Algorithms </a:t>
            </a:r>
            <a:endParaRPr i="0" sz="4400" u="none" cap="none" strike="noStrike">
              <a:solidFill>
                <a:srgbClr val="000000"/>
              </a:solidFill>
              <a:latin typeface="Tahoma"/>
              <a:ea typeface="Tahoma"/>
              <a:cs typeface="Tahoma"/>
              <a:sym typeface="Tahoma"/>
            </a:endParaRPr>
          </a:p>
        </p:txBody>
      </p:sp>
      <p:pic>
        <p:nvPicPr>
          <p:cNvPr id="437" name="Google Shape;437;p80"/>
          <p:cNvPicPr preferRelativeResize="0"/>
          <p:nvPr/>
        </p:nvPicPr>
        <p:blipFill rotWithShape="1">
          <a:blip r:embed="rId4">
            <a:alphaModFix/>
          </a:blip>
          <a:srcRect b="11738" l="0" r="0" t="0"/>
          <a:stretch/>
        </p:blipFill>
        <p:spPr>
          <a:xfrm>
            <a:off x="6396794" y="1415450"/>
            <a:ext cx="5116306" cy="4388013"/>
          </a:xfrm>
          <a:prstGeom prst="rect">
            <a:avLst/>
          </a:prstGeom>
          <a:noFill/>
          <a:ln>
            <a:noFill/>
          </a:ln>
        </p:spPr>
      </p:pic>
      <p:sp>
        <p:nvSpPr>
          <p:cNvPr id="438" name="Google Shape;438;p80"/>
          <p:cNvSpPr txBox="1"/>
          <p:nvPr/>
        </p:nvSpPr>
        <p:spPr>
          <a:xfrm>
            <a:off x="678900" y="2502650"/>
            <a:ext cx="4699800" cy="2862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900">
                <a:solidFill>
                  <a:schemeClr val="dk1"/>
                </a:solidFill>
                <a:highlight>
                  <a:schemeClr val="lt1"/>
                </a:highlight>
                <a:latin typeface="Tahoma"/>
                <a:ea typeface="Tahoma"/>
                <a:cs typeface="Tahoma"/>
                <a:sym typeface="Tahoma"/>
              </a:rPr>
              <a:t>A social media algorithm is a complex set of rules and calculations used by social media platforms to prioritise the content that users see in their feeds. </a:t>
            </a:r>
            <a:endParaRPr sz="2900">
              <a:solidFill>
                <a:schemeClr val="dk1"/>
              </a:solidFill>
              <a:highlight>
                <a:schemeClr val="lt1"/>
              </a:highlight>
              <a:latin typeface="Tahoma"/>
              <a:ea typeface="Tahoma"/>
              <a:cs typeface="Tahoma"/>
              <a:sym typeface="Tahoma"/>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28"/>
          <p:cNvSpPr txBox="1"/>
          <p:nvPr/>
        </p:nvSpPr>
        <p:spPr>
          <a:xfrm>
            <a:off x="678900" y="2390100"/>
            <a:ext cx="4625100" cy="1262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i="0" lang="en-US" sz="3800" u="none" cap="none" strike="noStrike">
                <a:solidFill>
                  <a:srgbClr val="000000"/>
                </a:solidFill>
                <a:latin typeface="Tahoma"/>
                <a:ea typeface="Tahoma"/>
                <a:cs typeface="Tahoma"/>
                <a:sym typeface="Tahoma"/>
              </a:rPr>
              <a:t>Let’s talk about your social media feed.</a:t>
            </a:r>
            <a:endParaRPr sz="1200">
              <a:latin typeface="Tahoma"/>
              <a:ea typeface="Tahoma"/>
              <a:cs typeface="Tahoma"/>
              <a:sym typeface="Tahoma"/>
            </a:endParaRPr>
          </a:p>
        </p:txBody>
      </p:sp>
      <p:pic>
        <p:nvPicPr>
          <p:cNvPr descr="A picture containing icon&#10;&#10;Description automatically generated" id="444" name="Google Shape;444;p28"/>
          <p:cNvPicPr preferRelativeResize="0"/>
          <p:nvPr/>
        </p:nvPicPr>
        <p:blipFill rotWithShape="1">
          <a:blip r:embed="rId3">
            <a:alphaModFix/>
          </a:blip>
          <a:srcRect b="0" l="0" r="0" t="0"/>
          <a:stretch/>
        </p:blipFill>
        <p:spPr>
          <a:xfrm>
            <a:off x="8667997" y="6169684"/>
            <a:ext cx="2685803" cy="550590"/>
          </a:xfrm>
          <a:prstGeom prst="rect">
            <a:avLst/>
          </a:prstGeom>
          <a:noFill/>
          <a:ln>
            <a:noFill/>
          </a:ln>
        </p:spPr>
      </p:pic>
      <p:sp>
        <p:nvSpPr>
          <p:cNvPr id="445" name="Google Shape;445;p28"/>
          <p:cNvSpPr txBox="1"/>
          <p:nvPr/>
        </p:nvSpPr>
        <p:spPr>
          <a:xfrm>
            <a:off x="678900" y="288900"/>
            <a:ext cx="10834200" cy="7020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Tahoma"/>
                <a:ea typeface="Tahoma"/>
                <a:cs typeface="Tahoma"/>
                <a:sym typeface="Tahoma"/>
              </a:rPr>
              <a:t>09 Social Media Algorithms </a:t>
            </a:r>
            <a:endParaRPr i="0" sz="4500" u="none" cap="none" strike="noStrike">
              <a:solidFill>
                <a:srgbClr val="000000"/>
              </a:solidFill>
              <a:latin typeface="Tahoma"/>
              <a:ea typeface="Tahoma"/>
              <a:cs typeface="Tahoma"/>
              <a:sym typeface="Tahoma"/>
            </a:endParaRPr>
          </a:p>
        </p:txBody>
      </p:sp>
      <p:pic>
        <p:nvPicPr>
          <p:cNvPr id="446" name="Google Shape;446;p28"/>
          <p:cNvPicPr preferRelativeResize="0"/>
          <p:nvPr/>
        </p:nvPicPr>
        <p:blipFill>
          <a:blip r:embed="rId4">
            <a:alphaModFix/>
          </a:blip>
          <a:stretch>
            <a:fillRect/>
          </a:stretch>
        </p:blipFill>
        <p:spPr>
          <a:xfrm>
            <a:off x="5768472" y="1312200"/>
            <a:ext cx="5744629" cy="45335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16"/>
          <p:cNvSpPr txBox="1"/>
          <p:nvPr/>
        </p:nvSpPr>
        <p:spPr>
          <a:xfrm>
            <a:off x="91200" y="2597849"/>
            <a:ext cx="12192000" cy="1662300"/>
          </a:xfrm>
          <a:prstGeom prst="rect">
            <a:avLst/>
          </a:prstGeom>
          <a:solidFill>
            <a:srgbClr val="002060"/>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800"/>
              <a:buFont typeface="Arial"/>
              <a:buNone/>
            </a:pPr>
            <a:r>
              <a:t/>
            </a:r>
            <a:endParaRPr/>
          </a:p>
          <a:p>
            <a:pPr indent="0" lvl="0" marL="0" marR="0" rtl="0" algn="ctr">
              <a:lnSpc>
                <a:spcPct val="100000"/>
              </a:lnSpc>
              <a:spcBef>
                <a:spcPts val="0"/>
              </a:spcBef>
              <a:spcAft>
                <a:spcPts val="0"/>
              </a:spcAft>
              <a:buClr>
                <a:srgbClr val="000000"/>
              </a:buClr>
              <a:buSzPts val="8800"/>
              <a:buFont typeface="Arial"/>
              <a:buNone/>
            </a:pPr>
            <a:r>
              <a:rPr b="0" i="0" lang="en-US" sz="8800" u="none" cap="none" strike="noStrike">
                <a:solidFill>
                  <a:schemeClr val="lt1"/>
                </a:solidFill>
                <a:latin typeface="Calibri"/>
                <a:ea typeface="Calibri"/>
                <a:cs typeface="Calibri"/>
                <a:sym typeface="Calibri"/>
              </a:rPr>
              <a:t>THANK YOU!</a:t>
            </a:r>
            <a:endParaRPr b="0" i="0" sz="1400" u="none" cap="none" strike="noStrike">
              <a:solidFill>
                <a:srgbClr val="000000"/>
              </a:solidFill>
              <a:latin typeface="Arial"/>
              <a:ea typeface="Arial"/>
              <a:cs typeface="Arial"/>
              <a:sym typeface="Arial"/>
            </a:endParaRPr>
          </a:p>
        </p:txBody>
      </p:sp>
      <p:pic>
        <p:nvPicPr>
          <p:cNvPr id="452" name="Google Shape;452;p16"/>
          <p:cNvPicPr preferRelativeResize="0"/>
          <p:nvPr/>
        </p:nvPicPr>
        <p:blipFill rotWithShape="1">
          <a:blip r:embed="rId3">
            <a:alphaModFix/>
          </a:blip>
          <a:srcRect b="0" l="0" r="0" t="0"/>
          <a:stretch/>
        </p:blipFill>
        <p:spPr>
          <a:xfrm>
            <a:off x="4053379" y="5496754"/>
            <a:ext cx="4085242" cy="83561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2022-10-20T10:06:22Z</dcterms:created>
  <dc:creator>Wengel Tesfaye</dc:creator>
</cp:coreProperties>
</file>